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24384000" cy="13716000"/>
  <p:notesSz cx="6858000" cy="9144000"/>
  <p:embeddedFontLst>
    <p:embeddedFont>
      <p:font typeface="Helvetica Neue" panose="020B0604020202020204" charset="0"/>
      <p:regular r:id="rId7"/>
      <p:bold r:id="rId8"/>
      <p:italic r:id="rId9"/>
      <p:boldItalic r:id="rId10"/>
    </p:embeddedFont>
    <p:embeddedFont>
      <p:font typeface="Montserrat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gO0sp+rIKsebwRjyBDCvhLl1nr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49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body" idx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body" idx="2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éclaration">
  <p:cSld name="Déclara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>
            <a:spLocks noGrp="1"/>
          </p:cNvSpPr>
          <p:nvPr>
            <p:ph type="body" idx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it important">
  <p:cSld name="Fait importa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body" idx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marL="457200" lvl="0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1pPr>
            <a:lvl2pPr marL="914400" lvl="1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2pPr>
            <a:lvl3pPr marL="1371600" lvl="2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3pPr>
            <a:lvl4pPr marL="1828800" lvl="3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4pPr>
            <a:lvl5pPr marL="2286000" lvl="4" indent="-22860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0"/>
              <a:buFont typeface="Helvetica Neue"/>
              <a:buNone/>
              <a:defRPr sz="250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2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ion">
  <p:cSld name="Cita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body" idx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2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 photos">
  <p:cSld name="3 photo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>
            <a:spLocks noGrp="1"/>
          </p:cNvSpPr>
          <p:nvPr>
            <p:ph type="pic" idx="3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8"/>
          <p:cNvSpPr>
            <a:spLocks noGrp="1"/>
          </p:cNvSpPr>
          <p:nvPr>
            <p:ph type="pic" idx="4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8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>
  <p:cSld name="Photo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>
            <a:spLocks noGrp="1"/>
          </p:cNvSpPr>
          <p:nvPr>
            <p:ph type="pic" idx="2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elvetica Neue"/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 sz="1800" b="0" i="0" u="none" strike="noStrike" cap="none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photo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>
            <a:spLocks noGrp="1"/>
          </p:cNvSpPr>
          <p:nvPr>
            <p:ph type="pic" idx="2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7"/>
          <p:cNvSpPr txBox="1">
            <a:spLocks noGrp="1"/>
          </p:cNvSpPr>
          <p:nvPr>
            <p:ph type="title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body" idx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body" idx="3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utre titre et photo">
  <p:cSld name="Autre titre et phot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>
            <a:spLocks noGrp="1"/>
          </p:cNvSpPr>
          <p:nvPr>
            <p:ph type="pic" idx="2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puces">
  <p:cSld name="Titre et puce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ces">
  <p:cSld name="Puce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, puces et photo">
  <p:cSld name="Titre, puces et photo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>
            <a:spLocks noGrp="1"/>
          </p:cNvSpPr>
          <p:nvPr>
            <p:ph type="pic" idx="3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title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00"/>
              <a:buFont typeface="Helvetica Neue"/>
              <a:buNone/>
              <a:defRPr sz="11600" b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sldNum" idx="1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ement">
  <p:cSld name="Titre seulem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re du jour">
  <p:cSld name="Ordre du jou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 b="1"/>
            </a:lvl1pPr>
            <a:lvl2pPr marL="914400" lvl="1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2pPr>
            <a:lvl3pPr marL="1371600" lvl="2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3pPr>
            <a:lvl4pPr marL="1828800" lvl="3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4pPr>
            <a:lvl5pPr marL="2286000" lvl="4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2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3pPr>
            <a:lvl4pPr marL="1828800" lvl="3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4pPr>
            <a:lvl5pPr marL="2286000" lvl="4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Helvetica Neue"/>
              <a:buNone/>
              <a:defRPr sz="5500"/>
            </a:lvl5pPr>
            <a:lvl6pPr marL="2743200" lvl="5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6pPr>
            <a:lvl7pPr marL="3200400" lvl="6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7pPr>
            <a:lvl8pPr marL="3657600" lvl="7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8pPr>
            <a:lvl9pPr marL="4114800" lvl="8" indent="-369189" algn="l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214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>
                <a:solidFill>
                  <a:srgbClr val="000000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0"/>
              <a:buFont typeface="Helvetica Neue"/>
              <a:buNone/>
              <a:defRPr sz="85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marR="0" lvl="0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603504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603503" algn="l" rtl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5904"/>
              <a:buFont typeface="Helvetica Neue"/>
              <a:buChar char="•"/>
              <a:defRPr sz="4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sldNum" idx="1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D80"/>
            </a:gs>
            <a:gs pos="100000">
              <a:srgbClr val="006A7D"/>
            </a:gs>
          </a:gsLst>
          <a:lin ang="2403961" scaled="0"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 txBox="1"/>
          <p:nvPr/>
        </p:nvSpPr>
        <p:spPr>
          <a:xfrm>
            <a:off x="850101" y="12431048"/>
            <a:ext cx="2055458" cy="60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None/>
            </a:pP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MISSION </a:t>
            </a:r>
            <a:b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CONFIDENTIELLE</a:t>
            </a:r>
            <a:endParaRPr/>
          </a:p>
        </p:txBody>
      </p:sp>
      <p:sp>
        <p:nvSpPr>
          <p:cNvPr id="75" name="Google Shape;75;p1"/>
          <p:cNvSpPr txBox="1"/>
          <p:nvPr/>
        </p:nvSpPr>
        <p:spPr>
          <a:xfrm>
            <a:off x="894155" y="11996421"/>
            <a:ext cx="1200062" cy="355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None/>
            </a:pP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20.02.2021</a:t>
            </a:r>
            <a:endParaRPr/>
          </a:p>
        </p:txBody>
      </p:sp>
      <p:sp>
        <p:nvSpPr>
          <p:cNvPr id="76" name="Google Shape;76;p1"/>
          <p:cNvSpPr txBox="1"/>
          <p:nvPr/>
        </p:nvSpPr>
        <p:spPr>
          <a:xfrm>
            <a:off x="8565758" y="1587194"/>
            <a:ext cx="9829615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fr-FR" sz="4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DOCUMENT TOP-DEFENSE CLASSE 3</a:t>
            </a:r>
            <a:endParaRPr sz="4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7" name="Google Shape;77;p1"/>
          <p:cNvCxnSpPr/>
          <p:nvPr/>
        </p:nvCxnSpPr>
        <p:spPr>
          <a:xfrm>
            <a:off x="4654546" y="11478266"/>
            <a:ext cx="17706266" cy="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78" name="Google Shape;78;p1"/>
          <p:cNvCxnSpPr/>
          <p:nvPr/>
        </p:nvCxnSpPr>
        <p:spPr>
          <a:xfrm>
            <a:off x="4625270" y="2622399"/>
            <a:ext cx="17710553" cy="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79" name="Google Shape;79;p1"/>
          <p:cNvSpPr txBox="1"/>
          <p:nvPr/>
        </p:nvSpPr>
        <p:spPr>
          <a:xfrm>
            <a:off x="1297080" y="4556180"/>
            <a:ext cx="21213093" cy="568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0"/>
              <a:buFont typeface="Montserrat"/>
              <a:buNone/>
            </a:pPr>
            <a:r>
              <a:rPr lang="fr-FR" sz="15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PROTOCOLE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0"/>
              <a:buFont typeface="Montserrat"/>
              <a:buNone/>
            </a:pPr>
            <a:r>
              <a:rPr lang="fr-FR" sz="15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Microscopie en DIY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0"/>
              <a:buFont typeface="Montserrat"/>
              <a:buNone/>
            </a:pPr>
            <a:r>
              <a:rPr lang="fr-FR" sz="15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MM27</a:t>
            </a:r>
            <a:endParaRPr/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701DA8FD-938B-4201-9781-CCCAF0D04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1092" y="769773"/>
            <a:ext cx="2681788" cy="1535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D80"/>
            </a:gs>
            <a:gs pos="100000">
              <a:srgbClr val="006A7D"/>
            </a:gs>
          </a:gsLst>
          <a:lin ang="2403961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/>
        </p:nvSpPr>
        <p:spPr>
          <a:xfrm>
            <a:off x="850101" y="12431048"/>
            <a:ext cx="2055458" cy="60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None/>
            </a:pP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MISSION </a:t>
            </a:r>
            <a:b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CONFIDENTIELLE</a:t>
            </a:r>
            <a:endParaRPr/>
          </a:p>
        </p:txBody>
      </p:sp>
      <p:sp>
        <p:nvSpPr>
          <p:cNvPr id="86" name="Google Shape;86;p2"/>
          <p:cNvSpPr txBox="1"/>
          <p:nvPr/>
        </p:nvSpPr>
        <p:spPr>
          <a:xfrm>
            <a:off x="894155" y="11992121"/>
            <a:ext cx="1096454" cy="36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None/>
            </a:pP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07.05.2021</a:t>
            </a:r>
            <a:endParaRPr/>
          </a:p>
        </p:txBody>
      </p:sp>
      <p:sp>
        <p:nvSpPr>
          <p:cNvPr id="87" name="Google Shape;87;p2"/>
          <p:cNvSpPr txBox="1"/>
          <p:nvPr/>
        </p:nvSpPr>
        <p:spPr>
          <a:xfrm>
            <a:off x="4524137" y="3021842"/>
            <a:ext cx="13360500" cy="81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fr-FR" sz="4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 protocole MM27 se déploie quand une équipe opérationnelle a besoin d’aide pour fabriquer un microscope de manière frugale.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endParaRPr sz="4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fr-FR" sz="4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Matériel </a:t>
            </a:r>
            <a:r>
              <a:rPr lang="fr-FR" sz="4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: un smartphone et de l’eau.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endParaRPr sz="4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fr-FR" sz="4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Objectif : </a:t>
            </a:r>
            <a:r>
              <a:rPr lang="fr-FR" sz="4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fournir à l’équipe opérationnelle un protocole simple et robuste </a:t>
            </a:r>
            <a:r>
              <a:rPr lang="fr-FR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qui permet d’utiliser</a:t>
            </a:r>
            <a:r>
              <a:rPr lang="fr-FR" sz="4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un smartphone comme un microscope en déposant une goutte d</a:t>
            </a:r>
            <a:r>
              <a:rPr lang="fr-FR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’eau sur sa caméra</a:t>
            </a:r>
            <a:r>
              <a:rPr lang="fr-FR" sz="4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endParaRPr sz="4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fr-FR" sz="4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Critères :</a:t>
            </a:r>
            <a:r>
              <a:rPr lang="fr-FR" sz="4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les dispositifs devront être les plus fiables possibles.</a:t>
            </a:r>
            <a:endParaRPr sz="4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8" name="Google Shape;88;p2"/>
          <p:cNvCxnSpPr/>
          <p:nvPr/>
        </p:nvCxnSpPr>
        <p:spPr>
          <a:xfrm>
            <a:off x="4524137" y="12735847"/>
            <a:ext cx="17706266" cy="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89" name="Google Shape;89;p2"/>
          <p:cNvCxnSpPr/>
          <p:nvPr/>
        </p:nvCxnSpPr>
        <p:spPr>
          <a:xfrm>
            <a:off x="4524138" y="2590694"/>
            <a:ext cx="17710553" cy="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90" name="Google Shape;90;p2"/>
          <p:cNvSpPr txBox="1"/>
          <p:nvPr/>
        </p:nvSpPr>
        <p:spPr>
          <a:xfrm>
            <a:off x="4524138" y="1070739"/>
            <a:ext cx="19637124" cy="783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Montserrat"/>
              <a:buNone/>
            </a:pPr>
            <a:r>
              <a:rPr lang="fr-FR" sz="5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PROTOCOLE MICROSCOPIE EN DIY</a:t>
            </a:r>
            <a:endParaRPr sz="5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 l="25004"/>
          <a:stretch/>
        </p:blipFill>
        <p:spPr>
          <a:xfrm>
            <a:off x="18764292" y="4267200"/>
            <a:ext cx="5181262" cy="51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6CE0F170-185C-4D45-9F47-05768C53C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1092" y="769773"/>
            <a:ext cx="2681788" cy="1535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D80"/>
            </a:gs>
            <a:gs pos="100000">
              <a:srgbClr val="006A7D"/>
            </a:gs>
          </a:gsLst>
          <a:lin ang="2406000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/>
        </p:nvSpPr>
        <p:spPr>
          <a:xfrm>
            <a:off x="850101" y="12431048"/>
            <a:ext cx="2055458" cy="60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None/>
            </a:pP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MISSION </a:t>
            </a:r>
            <a:b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CONFIDENTIELLE</a:t>
            </a:r>
            <a:endParaRPr/>
          </a:p>
        </p:txBody>
      </p:sp>
      <p:sp>
        <p:nvSpPr>
          <p:cNvPr id="98" name="Google Shape;98;p3"/>
          <p:cNvSpPr txBox="1"/>
          <p:nvPr/>
        </p:nvSpPr>
        <p:spPr>
          <a:xfrm>
            <a:off x="894155" y="11992121"/>
            <a:ext cx="1096454" cy="36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None/>
            </a:pP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07.05.2021</a:t>
            </a:r>
            <a:endParaRPr/>
          </a:p>
        </p:txBody>
      </p:sp>
      <p:sp>
        <p:nvSpPr>
          <p:cNvPr id="99" name="Google Shape;99;p3"/>
          <p:cNvSpPr txBox="1"/>
          <p:nvPr/>
        </p:nvSpPr>
        <p:spPr>
          <a:xfrm>
            <a:off x="4524138" y="3021842"/>
            <a:ext cx="14382300" cy="9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r>
              <a:rPr lang="fr-FR" sz="4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Avant de proposer le protocole à l’agent de terrain, il convient de caractériser quelques modèles de smartphone différents du commerce. Pour cela, il faudra :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Char char="•"/>
            </a:pPr>
            <a:r>
              <a:rPr lang="fr-FR" sz="4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mesurer l’agrandissement d</a:t>
            </a:r>
            <a:r>
              <a:rPr lang="fr-FR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û</a:t>
            </a:r>
            <a:r>
              <a:rPr lang="fr-FR" sz="4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à la goutte (en trouvant la même façon de le mesurer sur les différents smartphones, par exemple en agrandissant un objet </a:t>
            </a:r>
            <a:r>
              <a:rPr lang="fr-FR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 taille connue</a:t>
            </a:r>
            <a:r>
              <a:rPr lang="fr-FR" sz="4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Char char="•"/>
            </a:pPr>
            <a:r>
              <a:rPr lang="fr-FR" sz="4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mesurer l’effet de la taille de la goutte d’eau le plus précisément possible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Char char="•"/>
            </a:pPr>
            <a:r>
              <a:rPr lang="fr-FR" sz="4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développer un porte échantillon le plus efficace possible avec des moyens frugaux 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Char char="•"/>
            </a:pPr>
            <a:r>
              <a:rPr lang="fr-FR" sz="4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faire un mode d’emploi illustré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</a:pPr>
            <a:endParaRPr sz="40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0" name="Google Shape;100;p3"/>
          <p:cNvCxnSpPr/>
          <p:nvPr/>
        </p:nvCxnSpPr>
        <p:spPr>
          <a:xfrm>
            <a:off x="4524137" y="12735847"/>
            <a:ext cx="17706266" cy="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01" name="Google Shape;101;p3"/>
          <p:cNvCxnSpPr/>
          <p:nvPr/>
        </p:nvCxnSpPr>
        <p:spPr>
          <a:xfrm>
            <a:off x="4524138" y="2590694"/>
            <a:ext cx="17710553" cy="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2" name="Google Shape;102;p3"/>
          <p:cNvSpPr txBox="1"/>
          <p:nvPr/>
        </p:nvSpPr>
        <p:spPr>
          <a:xfrm>
            <a:off x="4524138" y="1070739"/>
            <a:ext cx="19637124" cy="783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Montserrat"/>
              <a:buNone/>
            </a:pPr>
            <a:r>
              <a:rPr lang="fr-FR" sz="5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PROTOCOLE MICROSCOPIE EN DIY</a:t>
            </a:r>
            <a:endParaRPr sz="5400" b="0" i="0" u="none" strike="noStrike" cap="non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96797" y="5877031"/>
            <a:ext cx="4762500" cy="524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5E6B4B70-6CF3-42DA-88A1-2C194804D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1092" y="769773"/>
            <a:ext cx="2681788" cy="1535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D80"/>
            </a:gs>
            <a:gs pos="100000">
              <a:srgbClr val="006A7D"/>
            </a:gs>
          </a:gsLst>
          <a:lin ang="2403961" scaled="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 txBox="1"/>
          <p:nvPr/>
        </p:nvSpPr>
        <p:spPr>
          <a:xfrm>
            <a:off x="850101" y="12431048"/>
            <a:ext cx="2055458" cy="60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None/>
            </a:pP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MISSION </a:t>
            </a:r>
            <a:b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CONFIDENTIELLE</a:t>
            </a:r>
            <a:endParaRPr/>
          </a:p>
        </p:txBody>
      </p:sp>
      <p:sp>
        <p:nvSpPr>
          <p:cNvPr id="110" name="Google Shape;110;p4"/>
          <p:cNvSpPr txBox="1"/>
          <p:nvPr/>
        </p:nvSpPr>
        <p:spPr>
          <a:xfrm>
            <a:off x="894155" y="11992121"/>
            <a:ext cx="1096454" cy="36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Montserrat"/>
              <a:buNone/>
            </a:pPr>
            <a:r>
              <a:rPr lang="fr-FR" sz="17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07.05.2021</a:t>
            </a:r>
            <a:endParaRPr/>
          </a:p>
        </p:txBody>
      </p:sp>
      <p:cxnSp>
        <p:nvCxnSpPr>
          <p:cNvPr id="111" name="Google Shape;111;p4"/>
          <p:cNvCxnSpPr/>
          <p:nvPr/>
        </p:nvCxnSpPr>
        <p:spPr>
          <a:xfrm>
            <a:off x="4524138" y="2224934"/>
            <a:ext cx="17710553" cy="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2" name="Google Shape;112;p4"/>
          <p:cNvSpPr txBox="1"/>
          <p:nvPr/>
        </p:nvSpPr>
        <p:spPr>
          <a:xfrm>
            <a:off x="4524138" y="1108602"/>
            <a:ext cx="17706265" cy="70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</a:pPr>
            <a:r>
              <a:rPr lang="fr-FR"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PROTOCOLE MICROSCOPIE EN DIY</a:t>
            </a:r>
            <a:endParaRPr/>
          </a:p>
        </p:txBody>
      </p:sp>
      <p:cxnSp>
        <p:nvCxnSpPr>
          <p:cNvPr id="113" name="Google Shape;113;p4"/>
          <p:cNvCxnSpPr/>
          <p:nvPr/>
        </p:nvCxnSpPr>
        <p:spPr>
          <a:xfrm>
            <a:off x="4519850" y="12951973"/>
            <a:ext cx="17710553" cy="1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15" name="Google Shape;115;p4"/>
          <p:cNvSpPr txBox="1"/>
          <p:nvPr/>
        </p:nvSpPr>
        <p:spPr>
          <a:xfrm>
            <a:off x="3744097" y="2224925"/>
            <a:ext cx="16179103" cy="1025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fr-FR" sz="4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 soutien technique suivra une procédure en mode  « collaboration » en travaillant à</a:t>
            </a:r>
            <a:r>
              <a:rPr lang="fr-FR" sz="44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4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plusieurs équipes 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endParaRPr sz="44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fr-FR" sz="4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1. Les équipes se mettent d’accord sur la façon de mesurer le grossissement de leur dispositif, afin d’avoir un critère commun. Puis elles avancent en parallèle. </a:t>
            </a:r>
            <a:endParaRPr dirty="0"/>
          </a:p>
          <a:p>
            <a:pPr marL="5715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endParaRPr sz="44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fr-FR" sz="4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2. Un test officiel des dispositifs est ensuite organisé. Pour cela, les équipes se mettent d’accord sur un objet à photographier (un détail de billet de banque par exemple), et disposent d’un temps limité pour réaliser la photo.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endParaRPr sz="44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fr-FR" sz="44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3. Les protocoles et mode d’emploi  et photos réalisées sont envoyés à l’équipe opérationnelle, qui pourra choisir.</a:t>
            </a:r>
            <a:endParaRPr dirty="0"/>
          </a:p>
        </p:txBody>
      </p:sp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9122903" y="7013105"/>
            <a:ext cx="5342616" cy="3559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8642D69D-3EB3-43FC-9779-A2BB99F42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1092" y="769773"/>
            <a:ext cx="2681788" cy="1535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Personnalisé</PresentationFormat>
  <Paragraphs>34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Montserrat</vt:lpstr>
      <vt:lpstr>Arial</vt:lpstr>
      <vt:lpstr>Helvetica Neue</vt:lpstr>
      <vt:lpstr>21_BasicWhite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</dc:creator>
  <cp:lastModifiedBy>fred</cp:lastModifiedBy>
  <cp:revision>3</cp:revision>
  <dcterms:modified xsi:type="dcterms:W3CDTF">2022-10-19T09:03:45Z</dcterms:modified>
</cp:coreProperties>
</file>