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61" r:id="rId2"/>
    <p:sldId id="284" r:id="rId3"/>
    <p:sldId id="285" r:id="rId4"/>
    <p:sldId id="286" r:id="rId5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536"/>
    <p:restoredTop sz="94668"/>
  </p:normalViewPr>
  <p:slideViewPr>
    <p:cSldViewPr snapToGrid="0" snapToObjects="1">
      <p:cViewPr varScale="1">
        <p:scale>
          <a:sx n="74" d="100"/>
          <a:sy n="74" d="100"/>
        </p:scale>
        <p:origin x="13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751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eur et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Auteur et date</a:t>
            </a:r>
          </a:p>
        </p:txBody>
      </p:sp>
      <p:sp>
        <p:nvSpPr>
          <p:cNvPr id="12" name="Titre de la présentation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Titre de la présentation</a:t>
            </a:r>
          </a:p>
        </p:txBody>
      </p:sp>
      <p:sp>
        <p:nvSpPr>
          <p:cNvPr id="13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Sous-titre de la présentation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écla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Déclaration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ait import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e niveau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100 %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Données clés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Données clés</a:t>
            </a:r>
          </a:p>
        </p:txBody>
      </p:sp>
      <p:sp>
        <p:nvSpPr>
          <p:cNvPr id="10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Attribution</a:t>
            </a:r>
          </a:p>
        </p:txBody>
      </p:sp>
      <p:sp>
        <p:nvSpPr>
          <p:cNvPr id="116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« Citation notable »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Image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Image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Titre de la présentation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Titre de la présentation</a:t>
            </a:r>
          </a:p>
        </p:txBody>
      </p:sp>
      <p:sp>
        <p:nvSpPr>
          <p:cNvPr id="23" name="Auteur et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Auteur et date</a:t>
            </a:r>
          </a:p>
        </p:txBody>
      </p:sp>
      <p:sp>
        <p:nvSpPr>
          <p:cNvPr id="24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Sous-titre de la présentation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utre 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Titre de diapositive</a:t>
            </a:r>
          </a:p>
        </p:txBody>
      </p:sp>
      <p:sp>
        <p:nvSpPr>
          <p:cNvPr id="34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Sous-titre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re de diapositiv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43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diapositive</a:t>
            </a:r>
          </a:p>
        </p:txBody>
      </p:sp>
      <p:sp>
        <p:nvSpPr>
          <p:cNvPr id="44" name="Texte niveau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e niveau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diapositive</a:t>
            </a:r>
          </a:p>
        </p:txBody>
      </p:sp>
      <p:sp>
        <p:nvSpPr>
          <p:cNvPr id="61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660384004_1290x1720.jpg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6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re de section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Titre de section</a:t>
            </a:r>
          </a:p>
        </p:txBody>
      </p:sp>
      <p:sp>
        <p:nvSpPr>
          <p:cNvPr id="72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seu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80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diapositive</a:t>
            </a:r>
          </a:p>
        </p:txBody>
      </p:sp>
      <p:sp>
        <p:nvSpPr>
          <p:cNvPr id="8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rdre du j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re de l’ordre du jour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Titre de l’ordre du jour</a:t>
            </a:r>
          </a:p>
        </p:txBody>
      </p:sp>
      <p:sp>
        <p:nvSpPr>
          <p:cNvPr id="89" name="Sous-titre de l’ordre du jour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l’ordre du jour</a:t>
            </a:r>
          </a:p>
        </p:txBody>
      </p:sp>
      <p:sp>
        <p:nvSpPr>
          <p:cNvPr id="90" name="Texte niveau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Rubriques de l’ordre du jour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Titre de diapositive</a:t>
            </a:r>
          </a:p>
        </p:txBody>
      </p:sp>
      <p:sp>
        <p:nvSpPr>
          <p:cNvPr id="3" name="Texte niveau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3.wdp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D80"/>
            </a:gs>
            <a:gs pos="100000">
              <a:srgbClr val="006A7D"/>
            </a:gs>
          </a:gsLst>
          <a:lin ang="2403961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MISSION  CONFIDENTIELLE"/>
          <p:cNvSpPr txBox="1"/>
          <p:nvPr/>
        </p:nvSpPr>
        <p:spPr>
          <a:xfrm>
            <a:off x="850101" y="12431048"/>
            <a:ext cx="2055458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0" marR="0" lvl="0" indent="0" algn="l" defTabSz="2438338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7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kumimoji="0" sz="17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  <a:t>MISSION </a:t>
            </a:r>
            <a:br>
              <a:rPr kumimoji="0" sz="17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</a:br>
            <a:r>
              <a:rPr kumimoji="0" sz="17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  <a:t>CONFIDENTIELLE</a:t>
            </a:r>
          </a:p>
        </p:txBody>
      </p:sp>
      <p:sp>
        <p:nvSpPr>
          <p:cNvPr id="177" name="20.02.2021"/>
          <p:cNvSpPr txBox="1"/>
          <p:nvPr/>
        </p:nvSpPr>
        <p:spPr>
          <a:xfrm>
            <a:off x="894155" y="11996421"/>
            <a:ext cx="1200062" cy="35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7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1pPr>
          </a:lstStyle>
          <a:p>
            <a:pPr marL="0" marR="0" lvl="0" indent="0" algn="l" defTabSz="2438338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7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  <a:t>20.02.2021</a:t>
            </a:r>
          </a:p>
        </p:txBody>
      </p:sp>
      <p:pic>
        <p:nvPicPr>
          <p:cNvPr id="17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61092" y="769773"/>
            <a:ext cx="2681788" cy="1535566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MISSION DE SAUVETAGE D’URGENCE">
            <a:extLst>
              <a:ext uri="{FF2B5EF4-FFF2-40B4-BE49-F238E27FC236}">
                <a16:creationId xmlns:a16="http://schemas.microsoft.com/office/drawing/2014/main" id="{23F2AB7D-518F-6942-9400-8A7FAD39D9D9}"/>
              </a:ext>
            </a:extLst>
          </p:cNvPr>
          <p:cNvSpPr txBox="1"/>
          <p:nvPr/>
        </p:nvSpPr>
        <p:spPr>
          <a:xfrm>
            <a:off x="8565758" y="1587194"/>
            <a:ext cx="9829615" cy="718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1pPr>
          </a:lstStyle>
          <a:p>
            <a:r>
              <a:rPr lang="fr-FR" dirty="0"/>
              <a:t>DOCUMENT TOP-DEFENSE CLASSE 3</a:t>
            </a:r>
            <a:endParaRPr dirty="0"/>
          </a:p>
        </p:txBody>
      </p:sp>
      <p:sp>
        <p:nvSpPr>
          <p:cNvPr id="6" name="Ligne">
            <a:extLst>
              <a:ext uri="{FF2B5EF4-FFF2-40B4-BE49-F238E27FC236}">
                <a16:creationId xmlns:a16="http://schemas.microsoft.com/office/drawing/2014/main" id="{F33177F0-7766-154A-A326-70B0048EF39A}"/>
              </a:ext>
            </a:extLst>
          </p:cNvPr>
          <p:cNvSpPr/>
          <p:nvPr/>
        </p:nvSpPr>
        <p:spPr>
          <a:xfrm>
            <a:off x="4654546" y="11478266"/>
            <a:ext cx="17706266" cy="1"/>
          </a:xfrm>
          <a:prstGeom prst="line">
            <a:avLst/>
          </a:pr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7" name="Ligne">
            <a:extLst>
              <a:ext uri="{FF2B5EF4-FFF2-40B4-BE49-F238E27FC236}">
                <a16:creationId xmlns:a16="http://schemas.microsoft.com/office/drawing/2014/main" id="{DD9F4527-EB53-6941-8FE3-7F19B55BAFE5}"/>
              </a:ext>
            </a:extLst>
          </p:cNvPr>
          <p:cNvSpPr/>
          <p:nvPr/>
        </p:nvSpPr>
        <p:spPr>
          <a:xfrm>
            <a:off x="4625270" y="2622399"/>
            <a:ext cx="17710553" cy="1"/>
          </a:xfrm>
          <a:prstGeom prst="line">
            <a:avLst/>
          </a:pr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8" name="LANCEMENT  DE LA MISSION">
            <a:extLst>
              <a:ext uri="{FF2B5EF4-FFF2-40B4-BE49-F238E27FC236}">
                <a16:creationId xmlns:a16="http://schemas.microsoft.com/office/drawing/2014/main" id="{F338C7AE-80EC-E347-94C1-1B14DEEB0617}"/>
              </a:ext>
            </a:extLst>
          </p:cNvPr>
          <p:cNvSpPr txBox="1"/>
          <p:nvPr/>
        </p:nvSpPr>
        <p:spPr>
          <a:xfrm>
            <a:off x="2873999" y="3419057"/>
            <a:ext cx="21213093" cy="74636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lnSpc>
                <a:spcPct val="80000"/>
              </a:lnSpc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5000" dirty="0"/>
              <a:t>PROTOCOLE PZ29</a:t>
            </a:r>
          </a:p>
          <a:p>
            <a:pPr>
              <a:lnSpc>
                <a:spcPct val="80000"/>
              </a:lnSpc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endParaRPr lang="fr-FR" sz="7200" dirty="0"/>
          </a:p>
          <a:p>
            <a:pPr>
              <a:lnSpc>
                <a:spcPct val="80000"/>
              </a:lnSpc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2500" dirty="0"/>
              <a:t>Authentification </a:t>
            </a:r>
          </a:p>
          <a:p>
            <a:pPr>
              <a:lnSpc>
                <a:spcPct val="80000"/>
              </a:lnSpc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2500" dirty="0"/>
              <a:t>par signature</a:t>
            </a:r>
          </a:p>
          <a:p>
            <a:pPr>
              <a:lnSpc>
                <a:spcPct val="80000"/>
              </a:lnSpc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2500" dirty="0"/>
              <a:t>acoustique</a:t>
            </a:r>
            <a:endParaRPr sz="12500" dirty="0"/>
          </a:p>
        </p:txBody>
      </p:sp>
    </p:spTree>
    <p:extLst>
      <p:ext uri="{BB962C8B-B14F-4D97-AF65-F5344CB8AC3E}">
        <p14:creationId xmlns:p14="http://schemas.microsoft.com/office/powerpoint/2010/main" val="2996433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7000" fill="hold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35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7000" fill="hold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35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  <p:bldP spid="7" grpId="0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D80"/>
            </a:gs>
            <a:gs pos="100000">
              <a:srgbClr val="006A7D"/>
            </a:gs>
          </a:gsLst>
          <a:lin ang="2403961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MISSION  CONFIDENTIELLE"/>
          <p:cNvSpPr txBox="1"/>
          <p:nvPr/>
        </p:nvSpPr>
        <p:spPr>
          <a:xfrm>
            <a:off x="850101" y="12431048"/>
            <a:ext cx="2055458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0" marR="0" lvl="0" indent="0" algn="l" defTabSz="2438338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7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kumimoji="0" sz="17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  <a:t>MISSION </a:t>
            </a:r>
            <a:br>
              <a:rPr kumimoji="0" sz="17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</a:br>
            <a:r>
              <a:rPr kumimoji="0" sz="17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  <a:t>CONFIDENTIELLE</a:t>
            </a:r>
          </a:p>
        </p:txBody>
      </p:sp>
      <p:sp>
        <p:nvSpPr>
          <p:cNvPr id="177" name="20.02.2021"/>
          <p:cNvSpPr txBox="1"/>
          <p:nvPr/>
        </p:nvSpPr>
        <p:spPr>
          <a:xfrm>
            <a:off x="894155" y="11992121"/>
            <a:ext cx="1096454" cy="3642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7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1pPr>
          </a:lstStyle>
          <a:p>
            <a:pPr marL="0" marR="0" lvl="0" indent="0" algn="l" defTabSz="2438338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  <a:t>0</a:t>
            </a:r>
            <a:r>
              <a:rPr kumimoji="0" lang="fr-FR" sz="1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  <a:t>7</a:t>
            </a:r>
            <a:r>
              <a:rPr kumimoji="0" sz="1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  <a:t>.0</a:t>
            </a:r>
            <a:r>
              <a:rPr kumimoji="0" lang="fr-FR" sz="1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  <a:t>5</a:t>
            </a:r>
            <a:r>
              <a:rPr kumimoji="0" sz="1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  <a:t>.2021</a:t>
            </a:r>
          </a:p>
        </p:txBody>
      </p:sp>
      <p:pic>
        <p:nvPicPr>
          <p:cNvPr id="17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61092" y="769773"/>
            <a:ext cx="2681788" cy="1535566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MISSION DE SAUVETAGE D’URGENCE">
            <a:extLst>
              <a:ext uri="{FF2B5EF4-FFF2-40B4-BE49-F238E27FC236}">
                <a16:creationId xmlns:a16="http://schemas.microsoft.com/office/drawing/2014/main" id="{37008F53-EAD5-F240-B828-1868C2E32B86}"/>
              </a:ext>
            </a:extLst>
          </p:cNvPr>
          <p:cNvSpPr txBox="1"/>
          <p:nvPr/>
        </p:nvSpPr>
        <p:spPr>
          <a:xfrm>
            <a:off x="4524137" y="3181345"/>
            <a:ext cx="16366386" cy="75507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t" anchorCtr="0">
            <a:spAutoFit/>
          </a:bodyPr>
          <a:lstStyle>
            <a:lvl1pPr>
              <a:defRPr sz="40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1pPr>
          </a:lstStyle>
          <a:p>
            <a:pPr algn="l"/>
            <a:r>
              <a:rPr lang="fr-FR" sz="4400" b="1" dirty="0">
                <a:latin typeface="Montserrat" pitchFamily="2" charset="77"/>
              </a:rPr>
              <a:t>Objectif : </a:t>
            </a:r>
            <a:r>
              <a:rPr lang="fr-FR" sz="4400" dirty="0"/>
              <a:t>fournir à l’agent un protocole de fabrication d’instruments de musique </a:t>
            </a:r>
            <a:r>
              <a:rPr lang="fr-FR" sz="4400" i="1" dirty="0">
                <a:latin typeface="Montserrat" pitchFamily="2" charset="77"/>
              </a:rPr>
              <a:t>originaux</a:t>
            </a:r>
            <a:r>
              <a:rPr lang="fr-FR" sz="4400" dirty="0"/>
              <a:t> avec la signature acoustique des notes produites. L’agent pourra alors l’utiliser avec son contact pour authentifier les messages reçus.</a:t>
            </a:r>
          </a:p>
          <a:p>
            <a:pPr algn="l"/>
            <a:endParaRPr lang="fr-FR" sz="4400" dirty="0"/>
          </a:p>
          <a:p>
            <a:pPr algn="l"/>
            <a:r>
              <a:rPr lang="fr-FR" sz="4400" b="1" dirty="0">
                <a:latin typeface="Montserrat" pitchFamily="2" charset="77"/>
              </a:rPr>
              <a:t>Matériel </a:t>
            </a:r>
            <a:r>
              <a:rPr lang="fr-FR" sz="4400" dirty="0"/>
              <a:t>: Utiliser du matériel de la vie de tous les jours. L’utilisation de matériel électronique est à proscrire sauf pour analyser les signaux.</a:t>
            </a:r>
          </a:p>
          <a:p>
            <a:pPr algn="l"/>
            <a:endParaRPr lang="fr-FR" sz="4400" b="1" dirty="0">
              <a:latin typeface="Montserrat" pitchFamily="2" charset="77"/>
            </a:endParaRPr>
          </a:p>
          <a:p>
            <a:pPr algn="l"/>
            <a:r>
              <a:rPr lang="fr-FR" sz="4400" b="1" dirty="0">
                <a:latin typeface="Montserrat" pitchFamily="2" charset="77"/>
              </a:rPr>
              <a:t>Critères :</a:t>
            </a:r>
            <a:r>
              <a:rPr lang="fr-FR" sz="4400" dirty="0">
                <a:latin typeface="Montserrat" pitchFamily="2" charset="77"/>
              </a:rPr>
              <a:t> les instruments inventés devront être les plus reproductibles possibles mais suffisament originaux pour ne pas pouvoir être copiés par des instruments habituels.</a:t>
            </a:r>
            <a:endParaRPr lang="fr-FR" sz="4400" dirty="0"/>
          </a:p>
        </p:txBody>
      </p:sp>
      <p:sp>
        <p:nvSpPr>
          <p:cNvPr id="10" name="Ligne">
            <a:extLst>
              <a:ext uri="{FF2B5EF4-FFF2-40B4-BE49-F238E27FC236}">
                <a16:creationId xmlns:a16="http://schemas.microsoft.com/office/drawing/2014/main" id="{3EAF4F4F-B751-E449-93DF-D5BCC6A19B9D}"/>
              </a:ext>
            </a:extLst>
          </p:cNvPr>
          <p:cNvSpPr/>
          <p:nvPr/>
        </p:nvSpPr>
        <p:spPr>
          <a:xfrm>
            <a:off x="4524137" y="12735847"/>
            <a:ext cx="17706266" cy="1"/>
          </a:xfrm>
          <a:prstGeom prst="line">
            <a:avLst/>
          </a:pr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1" name="Ligne">
            <a:extLst>
              <a:ext uri="{FF2B5EF4-FFF2-40B4-BE49-F238E27FC236}">
                <a16:creationId xmlns:a16="http://schemas.microsoft.com/office/drawing/2014/main" id="{554339F0-F5B2-2949-BE82-9F4C83129813}"/>
              </a:ext>
            </a:extLst>
          </p:cNvPr>
          <p:cNvSpPr/>
          <p:nvPr/>
        </p:nvSpPr>
        <p:spPr>
          <a:xfrm>
            <a:off x="4524138" y="2590694"/>
            <a:ext cx="17710553" cy="1"/>
          </a:xfrm>
          <a:prstGeom prst="line">
            <a:avLst/>
          </a:pr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2" name="LANCEMENT  DE LA MISSION">
            <a:extLst>
              <a:ext uri="{FF2B5EF4-FFF2-40B4-BE49-F238E27FC236}">
                <a16:creationId xmlns:a16="http://schemas.microsoft.com/office/drawing/2014/main" id="{4650A1E6-3E76-824D-B97F-D51E379E5DAB}"/>
              </a:ext>
            </a:extLst>
          </p:cNvPr>
          <p:cNvSpPr txBox="1"/>
          <p:nvPr/>
        </p:nvSpPr>
        <p:spPr>
          <a:xfrm>
            <a:off x="4524138" y="1070739"/>
            <a:ext cx="19637124" cy="783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l">
              <a:lnSpc>
                <a:spcPct val="80000"/>
              </a:lnSpc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5400" dirty="0"/>
              <a:t>PROTOCOLE AUTHENTIFICATION PAR SIGNATURE ACOUSTIQUE</a:t>
            </a:r>
            <a:endParaRPr sz="5400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FF8A80C5-1182-465A-9912-3EE705A25E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000" b="98333" l="10000" r="90000">
                        <a14:foregroundMark x1="52167" y1="3000" x2="52167" y2="3000"/>
                        <a14:foregroundMark x1="59333" y1="63500" x2="59333" y2="63500"/>
                        <a14:foregroundMark x1="58167" y1="58167" x2="58167" y2="58167"/>
                        <a14:foregroundMark x1="50500" y1="89500" x2="50500" y2="89500"/>
                        <a14:foregroundMark x1="44667" y1="89333" x2="44667" y2="89333"/>
                        <a14:foregroundMark x1="45333" y1="91833" x2="45333" y2="91833"/>
                        <a14:foregroundMark x1="51833" y1="89833" x2="51833" y2="89833"/>
                        <a14:foregroundMark x1="50333" y1="92833" x2="50333" y2="92833"/>
                        <a14:foregroundMark x1="48667" y1="98333" x2="48667" y2="98333"/>
                        <a14:foregroundMark x1="58833" y1="66667" x2="58833" y2="66667"/>
                        <a14:backgroundMark x1="53833" y1="45000" x2="53833" y2="45000"/>
                        <a14:backgroundMark x1="54333" y1="56500" x2="54333" y2="56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33852" y="4136908"/>
            <a:ext cx="7105756" cy="7105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2235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7000" fill="hold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35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7000" fill="hold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35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dvAuto="0"/>
      <p:bldP spid="11" grpId="0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D80"/>
            </a:gs>
            <a:gs pos="100000">
              <a:srgbClr val="006A7D"/>
            </a:gs>
          </a:gsLst>
          <a:lin ang="2403961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MISSION  CONFIDENTIELLE"/>
          <p:cNvSpPr txBox="1"/>
          <p:nvPr/>
        </p:nvSpPr>
        <p:spPr>
          <a:xfrm>
            <a:off x="850101" y="12431048"/>
            <a:ext cx="2055458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0" marR="0" lvl="0" indent="0" algn="l" defTabSz="2438338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7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kumimoji="0" sz="17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  <a:t>MISSION </a:t>
            </a:r>
            <a:br>
              <a:rPr kumimoji="0" sz="17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</a:br>
            <a:r>
              <a:rPr kumimoji="0" sz="17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  <a:t>CONFIDENTIELLE</a:t>
            </a:r>
          </a:p>
        </p:txBody>
      </p:sp>
      <p:sp>
        <p:nvSpPr>
          <p:cNvPr id="177" name="20.02.2021"/>
          <p:cNvSpPr txBox="1"/>
          <p:nvPr/>
        </p:nvSpPr>
        <p:spPr>
          <a:xfrm>
            <a:off x="894155" y="11992121"/>
            <a:ext cx="1096454" cy="3642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7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1pPr>
          </a:lstStyle>
          <a:p>
            <a:pPr marL="0" marR="0" lvl="0" indent="0" algn="l" defTabSz="2438338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07</a:t>
            </a:r>
            <a:r>
              <a:rPr kumimoji="0" sz="1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  <a:t>.0</a:t>
            </a:r>
            <a:r>
              <a:rPr kumimoji="0" lang="fr-FR" sz="1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  <a:t>5</a:t>
            </a:r>
            <a:r>
              <a:rPr kumimoji="0" sz="1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  <a:t>.2021</a:t>
            </a:r>
          </a:p>
        </p:txBody>
      </p:sp>
      <p:pic>
        <p:nvPicPr>
          <p:cNvPr id="17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61092" y="769773"/>
            <a:ext cx="2681788" cy="1535566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MISSION DE SAUVETAGE D’URGENCE">
            <a:extLst>
              <a:ext uri="{FF2B5EF4-FFF2-40B4-BE49-F238E27FC236}">
                <a16:creationId xmlns:a16="http://schemas.microsoft.com/office/drawing/2014/main" id="{37008F53-EAD5-F240-B828-1868C2E32B86}"/>
              </a:ext>
            </a:extLst>
          </p:cNvPr>
          <p:cNvSpPr txBox="1"/>
          <p:nvPr/>
        </p:nvSpPr>
        <p:spPr>
          <a:xfrm>
            <a:off x="4519849" y="2953276"/>
            <a:ext cx="15769946" cy="93358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t" anchorCtr="0">
            <a:spAutoFit/>
          </a:bodyPr>
          <a:lstStyle>
            <a:lvl1pPr>
              <a:defRPr sz="40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1pPr>
          </a:lstStyle>
          <a:p>
            <a:pPr marL="0" marR="0" lvl="0" indent="0" algn="l" defTabSz="2438338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  <a:t>Le </a:t>
            </a:r>
            <a:r>
              <a:rPr kumimoji="0" lang="fr-FR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  <a:t>gitech</a:t>
            </a:r>
            <a:r>
              <a:rPr kumimoji="0" lang="fr-FR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  <a:t> suivra une </a:t>
            </a:r>
            <a:r>
              <a:rPr kumimoji="0" lang="fr-FR" b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sym typeface="Montserrat Regular"/>
              </a:rPr>
              <a:t>procédure multi-tests </a:t>
            </a:r>
            <a:r>
              <a:rPr kumimoji="0" lang="fr-FR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  <a:t>pour favoriser la diversité des solutions.</a:t>
            </a:r>
          </a:p>
          <a:p>
            <a:pPr marL="0" marR="0" lvl="0" indent="0" algn="l" defTabSz="2438338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  <a:p>
            <a:pPr marL="742950" lvl="0" indent="-742950" algn="l">
              <a:buAutoNum type="arabicPeriod"/>
              <a:defRPr/>
            </a:pPr>
            <a:r>
              <a:rPr lang="fr-FR" dirty="0"/>
              <a:t>Les équipes doivent fabriquer des instruments permettant de générer </a:t>
            </a:r>
            <a:r>
              <a:rPr lang="fr-FR" b="1" dirty="0">
                <a:latin typeface="Montserrat SemiBold" pitchFamily="2" charset="77"/>
              </a:rPr>
              <a:t>26 notes différentes</a:t>
            </a:r>
            <a:r>
              <a:rPr lang="fr-FR" dirty="0"/>
              <a:t>, que les équipes se répartissent entre elles comme elles le souhaitent. Les instruments doivent être le plus différents possibles pour renforcer la sécurité de l’authentification</a:t>
            </a:r>
            <a:endParaRPr kumimoji="0" lang="fr-FR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 Regular"/>
              <a:sym typeface="Montserrat Regular"/>
            </a:endParaRPr>
          </a:p>
          <a:p>
            <a:pPr marL="742950" marR="0" lvl="0" indent="-742950" algn="l" defTabSz="2438338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endParaRPr lang="fr-FR" dirty="0"/>
          </a:p>
          <a:p>
            <a:pPr marL="742950" marR="0" lvl="0" indent="-742950" algn="l" defTabSz="2438338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kumimoji="0" lang="fr-FR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  <a:t>Pour chaque instrument, il faudra fournir à l’agent un protocole expliquant </a:t>
            </a:r>
            <a:r>
              <a:rPr kumimoji="0" lang="fr-FR" b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sym typeface="Montserrat Regular"/>
              </a:rPr>
              <a:t>comment le fabriquer (photos autorisées)</a:t>
            </a:r>
            <a:r>
              <a:rPr kumimoji="0" lang="fr-FR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  <a:t>. Il faudra aussi fournir </a:t>
            </a:r>
            <a:r>
              <a:rPr kumimoji="0" lang="fr-FR" b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sym typeface="Montserrat Regular"/>
              </a:rPr>
              <a:t>une caractérisation acoustique </a:t>
            </a:r>
            <a:r>
              <a:rPr kumimoji="0" lang="fr-FR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  <a:t>qui précise comment reconnaître cet instrument par rapport à d’autres à partir de son spectre.</a:t>
            </a:r>
          </a:p>
          <a:p>
            <a:pPr marL="571500" marR="0" lvl="0" indent="-571500" algn="l" defTabSz="2438338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fr-FR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 Regular"/>
              <a:sym typeface="Montserrat Regular"/>
            </a:endParaRPr>
          </a:p>
        </p:txBody>
      </p:sp>
      <p:sp>
        <p:nvSpPr>
          <p:cNvPr id="11" name="Ligne">
            <a:extLst>
              <a:ext uri="{FF2B5EF4-FFF2-40B4-BE49-F238E27FC236}">
                <a16:creationId xmlns:a16="http://schemas.microsoft.com/office/drawing/2014/main" id="{554339F0-F5B2-2949-BE82-9F4C83129813}"/>
              </a:ext>
            </a:extLst>
          </p:cNvPr>
          <p:cNvSpPr/>
          <p:nvPr/>
        </p:nvSpPr>
        <p:spPr>
          <a:xfrm>
            <a:off x="4519848" y="2519057"/>
            <a:ext cx="17710553" cy="1"/>
          </a:xfrm>
          <a:prstGeom prst="line">
            <a:avLst/>
          </a:pr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marL="0" marR="0" lvl="0" indent="0" algn="ctr" defTabSz="2438338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5E5E5E"/>
              </a:solidFill>
              <a:effectLst/>
              <a:uLnTx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" name="LANCEMENT  DE LA MISSION">
            <a:extLst>
              <a:ext uri="{FF2B5EF4-FFF2-40B4-BE49-F238E27FC236}">
                <a16:creationId xmlns:a16="http://schemas.microsoft.com/office/drawing/2014/main" id="{4650A1E6-3E76-824D-B97F-D51E379E5DAB}"/>
              </a:ext>
            </a:extLst>
          </p:cNvPr>
          <p:cNvSpPr txBox="1"/>
          <p:nvPr/>
        </p:nvSpPr>
        <p:spPr>
          <a:xfrm>
            <a:off x="4524138" y="818331"/>
            <a:ext cx="17706265" cy="12888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lnSpc>
                <a:spcPct val="80000"/>
              </a:lnSpc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4800" dirty="0"/>
              <a:t>PROTOCOLE AUTHENTIFICATION</a:t>
            </a:r>
          </a:p>
          <a:p>
            <a:pPr>
              <a:lnSpc>
                <a:spcPct val="80000"/>
              </a:lnSpc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4800" dirty="0"/>
              <a:t>PAR SIGNATURE ACOUSTIQUE</a:t>
            </a:r>
          </a:p>
        </p:txBody>
      </p:sp>
      <p:sp>
        <p:nvSpPr>
          <p:cNvPr id="15" name="Ligne">
            <a:extLst>
              <a:ext uri="{FF2B5EF4-FFF2-40B4-BE49-F238E27FC236}">
                <a16:creationId xmlns:a16="http://schemas.microsoft.com/office/drawing/2014/main" id="{D8A8E13C-1485-1842-8503-B896432E9C67}"/>
              </a:ext>
            </a:extLst>
          </p:cNvPr>
          <p:cNvSpPr/>
          <p:nvPr/>
        </p:nvSpPr>
        <p:spPr>
          <a:xfrm>
            <a:off x="4500248" y="12549045"/>
            <a:ext cx="17710553" cy="1"/>
          </a:xfrm>
          <a:prstGeom prst="line">
            <a:avLst/>
          </a:pr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marL="0" marR="0" lvl="0" indent="0" algn="ctr" defTabSz="2438338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5E5E5E"/>
              </a:solidFill>
              <a:effectLst/>
              <a:uLnTx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D55B0020-C97D-4D66-8F97-9B80F5AB31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250" b="98000" l="5587" r="93855">
                        <a14:foregroundMark x1="33520" y1="55750" x2="33520" y2="55750"/>
                        <a14:foregroundMark x1="87151" y1="9250" x2="87151" y2="9250"/>
                        <a14:foregroundMark x1="94972" y1="5250" x2="94972" y2="5250"/>
                        <a14:foregroundMark x1="91620" y1="1250" x2="91620" y2="1250"/>
                        <a14:foregroundMark x1="6145" y1="75000" x2="6145" y2="75000"/>
                        <a14:foregroundMark x1="26816" y1="91250" x2="26816" y2="91250"/>
                        <a14:foregroundMark x1="22905" y1="95500" x2="22905" y2="95500"/>
                        <a14:foregroundMark x1="20670" y1="98000" x2="20670" y2="980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9858892" y="3221243"/>
            <a:ext cx="3753488" cy="8387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8418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7000" fill="hold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35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000"/>
                            </p:stCondLst>
                            <p:childTnLst>
                              <p:par>
                                <p:cTn id="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7000" fill="hold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350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dvAuto="0"/>
      <p:bldP spid="15" grpId="0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2D80"/>
            </a:gs>
            <a:gs pos="100000">
              <a:srgbClr val="006A7D"/>
            </a:gs>
          </a:gsLst>
          <a:lin ang="2403961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MISSION  CONFIDENTIELLE"/>
          <p:cNvSpPr txBox="1"/>
          <p:nvPr/>
        </p:nvSpPr>
        <p:spPr>
          <a:xfrm>
            <a:off x="850101" y="12431048"/>
            <a:ext cx="2055458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0" marR="0" lvl="0" indent="0" algn="l" defTabSz="2438338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7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kumimoji="0" sz="17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  <a:t>MISSION </a:t>
            </a:r>
            <a:br>
              <a:rPr kumimoji="0" sz="17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</a:br>
            <a:r>
              <a:rPr kumimoji="0" sz="17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  <a:t>CONFIDENTIELLE</a:t>
            </a:r>
          </a:p>
        </p:txBody>
      </p:sp>
      <p:sp>
        <p:nvSpPr>
          <p:cNvPr id="177" name="20.02.2021"/>
          <p:cNvSpPr txBox="1"/>
          <p:nvPr/>
        </p:nvSpPr>
        <p:spPr>
          <a:xfrm>
            <a:off x="894155" y="11992121"/>
            <a:ext cx="1096454" cy="3642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7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1pPr>
          </a:lstStyle>
          <a:p>
            <a:pPr marL="0" marR="0" lvl="0" indent="0" algn="l" defTabSz="2438338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07</a:t>
            </a:r>
            <a:r>
              <a:rPr kumimoji="0" sz="1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  <a:t>.0</a:t>
            </a:r>
            <a:r>
              <a:rPr kumimoji="0" lang="fr-FR" sz="1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  <a:t>5</a:t>
            </a:r>
            <a:r>
              <a:rPr kumimoji="0" sz="1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  <a:t>.2021</a:t>
            </a:r>
          </a:p>
        </p:txBody>
      </p:sp>
      <p:pic>
        <p:nvPicPr>
          <p:cNvPr id="178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61092" y="769773"/>
            <a:ext cx="2681788" cy="1535566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MISSION DE SAUVETAGE D’URGENCE">
            <a:extLst>
              <a:ext uri="{FF2B5EF4-FFF2-40B4-BE49-F238E27FC236}">
                <a16:creationId xmlns:a16="http://schemas.microsoft.com/office/drawing/2014/main" id="{37008F53-EAD5-F240-B828-1868C2E32B86}"/>
              </a:ext>
            </a:extLst>
          </p:cNvPr>
          <p:cNvSpPr txBox="1"/>
          <p:nvPr/>
        </p:nvSpPr>
        <p:spPr>
          <a:xfrm>
            <a:off x="4519851" y="2632996"/>
            <a:ext cx="13909102" cy="9582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t" anchorCtr="0">
            <a:spAutoFit/>
          </a:bodyPr>
          <a:lstStyle>
            <a:lvl1pPr>
              <a:defRPr sz="40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1pPr>
          </a:lstStyle>
          <a:p>
            <a:pPr marL="571500" marR="0" lvl="0" indent="-571500" algn="l" defTabSz="2438338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fr-FR" sz="4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 Regular"/>
              <a:sym typeface="Montserrat Regular"/>
            </a:endParaRPr>
          </a:p>
          <a:p>
            <a:pPr marR="0" lvl="0" algn="l" defTabSz="2438338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sz="4400" dirty="0"/>
              <a:t>Un </a:t>
            </a:r>
            <a:r>
              <a:rPr lang="fr-FR" sz="4400" b="1" dirty="0">
                <a:latin typeface="Montserrat" pitchFamily="2" charset="77"/>
              </a:rPr>
              <a:t>test officiel </a:t>
            </a:r>
            <a:r>
              <a:rPr lang="fr-FR" sz="4400" dirty="0"/>
              <a:t>des dispositifs sera organisé par la direction du GITECH. </a:t>
            </a:r>
          </a:p>
          <a:p>
            <a:pPr marR="0" lvl="0" algn="l" defTabSz="2438338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sz="4400" dirty="0"/>
              <a:t>Pour vérifier la qualité des instruments inventés, chaque équipe devra utiliser en direct ses instruments pour jouer une mélodie connue de quelques notes (sauf « Frère Jacques » ou « Au clair de la lune »).</a:t>
            </a:r>
          </a:p>
          <a:p>
            <a:pPr marR="0" lvl="0" algn="l" defTabSz="2438338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fr-FR" sz="4400" dirty="0"/>
          </a:p>
          <a:p>
            <a:pPr marR="0" lvl="0" algn="l" defTabSz="2438338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sz="4400" dirty="0"/>
              <a:t>Si les autres équipes arrivent à reconnaitre la mélodie, c’est un signe de la qualité acoustique des instruments.</a:t>
            </a:r>
          </a:p>
          <a:p>
            <a:pPr marR="0" lvl="0" algn="l" defTabSz="2438338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fr-FR" sz="4400" dirty="0"/>
          </a:p>
          <a:p>
            <a:pPr marR="0" lvl="0" algn="l" defTabSz="2438338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fr-FR" sz="4400" dirty="0"/>
          </a:p>
        </p:txBody>
      </p:sp>
      <p:sp>
        <p:nvSpPr>
          <p:cNvPr id="15" name="Ligne">
            <a:extLst>
              <a:ext uri="{FF2B5EF4-FFF2-40B4-BE49-F238E27FC236}">
                <a16:creationId xmlns:a16="http://schemas.microsoft.com/office/drawing/2014/main" id="{D8A8E13C-1485-1842-8503-B896432E9C67}"/>
              </a:ext>
            </a:extLst>
          </p:cNvPr>
          <p:cNvSpPr/>
          <p:nvPr/>
        </p:nvSpPr>
        <p:spPr>
          <a:xfrm>
            <a:off x="4519850" y="12951973"/>
            <a:ext cx="17710553" cy="1"/>
          </a:xfrm>
          <a:prstGeom prst="line">
            <a:avLst/>
          </a:pr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marL="0" marR="0" lvl="0" indent="0" algn="ctr" defTabSz="2438338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5E5E5E"/>
              </a:solidFill>
              <a:effectLst/>
              <a:uLnTx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FE41CE66-DEC8-478B-9865-40448F67B0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667" b="96167" l="5526" r="96435">
                        <a14:foregroundMark x1="21390" y1="6333" x2="21390" y2="6333"/>
                        <a14:foregroundMark x1="42246" y1="6833" x2="42246" y2="6833"/>
                        <a14:foregroundMark x1="5882" y1="6500" x2="5882" y2="6500"/>
                        <a14:foregroundMark x1="92870" y1="50333" x2="92870" y2="50333"/>
                        <a14:foregroundMark x1="96613" y1="60000" x2="96613" y2="60000"/>
                        <a14:foregroundMark x1="67914" y1="92000" x2="67914" y2="92000"/>
                        <a14:foregroundMark x1="60606" y1="96333" x2="60606" y2="96333"/>
                        <a14:foregroundMark x1="26381" y1="2667" x2="26381" y2="2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8952" y="4133308"/>
            <a:ext cx="4804296" cy="5138284"/>
          </a:xfrm>
          <a:prstGeom prst="rect">
            <a:avLst/>
          </a:prstGeom>
        </p:spPr>
      </p:pic>
      <p:sp>
        <p:nvSpPr>
          <p:cNvPr id="10" name="Ligne">
            <a:extLst>
              <a:ext uri="{FF2B5EF4-FFF2-40B4-BE49-F238E27FC236}">
                <a16:creationId xmlns:a16="http://schemas.microsoft.com/office/drawing/2014/main" id="{2C586F4F-52ED-BA49-8E17-A94B169A8865}"/>
              </a:ext>
            </a:extLst>
          </p:cNvPr>
          <p:cNvSpPr/>
          <p:nvPr/>
        </p:nvSpPr>
        <p:spPr>
          <a:xfrm>
            <a:off x="4519848" y="2519057"/>
            <a:ext cx="17710553" cy="1"/>
          </a:xfrm>
          <a:prstGeom prst="line">
            <a:avLst/>
          </a:pr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marL="0" marR="0" lvl="0" indent="0" algn="ctr" defTabSz="2438338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5E5E5E"/>
              </a:solidFill>
              <a:effectLst/>
              <a:uLnTx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3" name="LANCEMENT  DE LA MISSION">
            <a:extLst>
              <a:ext uri="{FF2B5EF4-FFF2-40B4-BE49-F238E27FC236}">
                <a16:creationId xmlns:a16="http://schemas.microsoft.com/office/drawing/2014/main" id="{674D886A-97CF-AC4C-8E8B-AD8CAD8C76B3}"/>
              </a:ext>
            </a:extLst>
          </p:cNvPr>
          <p:cNvSpPr txBox="1"/>
          <p:nvPr/>
        </p:nvSpPr>
        <p:spPr>
          <a:xfrm>
            <a:off x="4524138" y="818331"/>
            <a:ext cx="17706265" cy="12888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lnSpc>
                <a:spcPct val="80000"/>
              </a:lnSpc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4800" dirty="0"/>
              <a:t>PROTOCOLE AUTHENTIFICATION</a:t>
            </a:r>
          </a:p>
          <a:p>
            <a:pPr>
              <a:lnSpc>
                <a:spcPct val="80000"/>
              </a:lnSpc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4800" dirty="0"/>
              <a:t>PAR SIGNATURE ACOUSTIQUE</a:t>
            </a:r>
          </a:p>
        </p:txBody>
      </p:sp>
    </p:spTree>
    <p:extLst>
      <p:ext uri="{BB962C8B-B14F-4D97-AF65-F5344CB8AC3E}">
        <p14:creationId xmlns:p14="http://schemas.microsoft.com/office/powerpoint/2010/main" val="37819513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7000" fill="hold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350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000"/>
                            </p:stCondLst>
                            <p:childTnLst>
                              <p:par>
                                <p:cTn id="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7000" fill="hold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35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 advAuto="0"/>
      <p:bldP spid="10" grpId="0" animBg="1" advAuto="0"/>
    </p:bldLst>
  </p:timing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737</TotalTime>
  <Words>305</Words>
  <Application>Microsoft Office PowerPoint</Application>
  <PresentationFormat>Personnalisé</PresentationFormat>
  <Paragraphs>34</Paragraphs>
  <Slides>4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1" baseType="lpstr">
      <vt:lpstr>Helvetica Neue</vt:lpstr>
      <vt:lpstr>Helvetica Neue Medium</vt:lpstr>
      <vt:lpstr>Montserrat</vt:lpstr>
      <vt:lpstr>Montserrat Bold</vt:lpstr>
      <vt:lpstr>Montserrat Regular</vt:lpstr>
      <vt:lpstr>Montserrat SemiBold</vt:lpstr>
      <vt:lpstr>21_BasicWhite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fred</dc:creator>
  <cp:lastModifiedBy>fred</cp:lastModifiedBy>
  <cp:revision>31</cp:revision>
  <cp:lastPrinted>2021-11-02T14:26:34Z</cp:lastPrinted>
  <dcterms:modified xsi:type="dcterms:W3CDTF">2022-10-19T09:42:50Z</dcterms:modified>
</cp:coreProperties>
</file>