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24384000" cy="13716000"/>
  <p:notesSz cx="6858000" cy="9144000"/>
  <p:embeddedFontLst>
    <p:embeddedFont>
      <p:font typeface="Helvetica Neue" panose="020B0604020202020204" charset="0"/>
      <p:regular r:id="rId7"/>
      <p:bold r:id="rId8"/>
      <p:italic r:id="rId9"/>
      <p:boldItalic r:id="rId10"/>
    </p:embeddedFont>
    <p:embeddedFont>
      <p:font typeface="Montserrat" pitchFamily="2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jeheDreVVqH0d8/bsLn6KlErXQ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114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2" name="Google Shape;72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body" idx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title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body" idx="2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éclaration">
  <p:cSld name="Déclara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5"/>
          <p:cNvSpPr txBox="1">
            <a:spLocks noGrp="1"/>
          </p:cNvSpPr>
          <p:nvPr>
            <p:ph type="body" idx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ait important">
  <p:cSld name="Fait importan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body" idx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1pPr>
            <a:lvl2pPr marL="914400" lvl="1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2pPr>
            <a:lvl3pPr marL="1371600" lvl="2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3pPr>
            <a:lvl4pPr marL="1828800" lvl="3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4pPr>
            <a:lvl5pPr marL="2286000" lvl="4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body" idx="2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tion">
  <p:cSld name="Cita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>
            <a:spLocks noGrp="1"/>
          </p:cNvSpPr>
          <p:nvPr>
            <p:ph type="body" idx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body" idx="2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 photos">
  <p:cSld name="3 photo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8"/>
          <p:cNvSpPr>
            <a:spLocks noGrp="1"/>
          </p:cNvSpPr>
          <p:nvPr>
            <p:ph type="pic" idx="2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>
            <a:spLocks noGrp="1"/>
          </p:cNvSpPr>
          <p:nvPr>
            <p:ph type="pic" idx="3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8"/>
          <p:cNvSpPr>
            <a:spLocks noGrp="1"/>
          </p:cNvSpPr>
          <p:nvPr>
            <p:ph type="pic" idx="4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18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">
  <p:cSld name="Photo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9"/>
          <p:cNvSpPr>
            <a:spLocks noGrp="1"/>
          </p:cNvSpPr>
          <p:nvPr>
            <p:ph type="pic" idx="2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9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 sz="1800" b="0" i="0" u="none" strike="noStrike" cap="none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photo" type="tx">
  <p:cSld name="TITLE_AND_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7"/>
          <p:cNvSpPr>
            <a:spLocks noGrp="1"/>
          </p:cNvSpPr>
          <p:nvPr>
            <p:ph type="pic" idx="2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  <a:noFill/>
          <a:ln>
            <a:noFill/>
          </a:ln>
        </p:spPr>
      </p:sp>
      <p:sp>
        <p:nvSpPr>
          <p:cNvPr id="16" name="Google Shape;16;p7"/>
          <p:cNvSpPr txBox="1">
            <a:spLocks noGrp="1"/>
          </p:cNvSpPr>
          <p:nvPr>
            <p:ph type="title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body" idx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body" idx="3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utre titre et photo">
  <p:cSld name="Autre titre et photo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8"/>
          <p:cNvSpPr>
            <a:spLocks noGrp="1"/>
          </p:cNvSpPr>
          <p:nvPr>
            <p:ph type="pic" idx="2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  <a:noFill/>
          <a:ln>
            <a:noFill/>
          </a:ln>
        </p:spPr>
      </p:sp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sldNum" idx="1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puces">
  <p:cSld name="Titre et puce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ces">
  <p:cSld name="Puce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0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, puces et photo">
  <p:cSld name="Titre, puces et photo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1"/>
          <p:cNvSpPr>
            <a:spLocks noGrp="1"/>
          </p:cNvSpPr>
          <p:nvPr>
            <p:ph type="pic" idx="3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  <a:noFill/>
          <a:ln>
            <a:noFill/>
          </a:ln>
        </p:spPr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">
  <p:cSld name="Sec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2"/>
          <p:cNvSpPr txBox="1">
            <a:spLocks noGrp="1"/>
          </p:cNvSpPr>
          <p:nvPr>
            <p:ph type="title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 b="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sldNum" idx="1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ement">
  <p:cSld name="Titre seuleme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3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re du jour">
  <p:cSld name="Ordre du jou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4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1pPr>
            <a:lvl2pPr marL="914400" lvl="1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2pPr>
            <a:lvl3pPr marL="1371600" lvl="2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3pPr>
            <a:lvl4pPr marL="1828800" lvl="3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4pPr>
            <a:lvl5pPr marL="2286000" lvl="4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marR="0" lvl="0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60350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MISSION </a:t>
            </a:r>
            <a:b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CONFIDENTIELLE</a:t>
            </a:r>
            <a:endParaRPr/>
          </a:p>
        </p:txBody>
      </p:sp>
      <p:sp>
        <p:nvSpPr>
          <p:cNvPr id="75" name="Google Shape;75;p1"/>
          <p:cNvSpPr txBox="1"/>
          <p:nvPr/>
        </p:nvSpPr>
        <p:spPr>
          <a:xfrm>
            <a:off x="894155" y="11996421"/>
            <a:ext cx="1200062" cy="35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20.02.2021</a:t>
            </a:r>
            <a:endParaRPr/>
          </a:p>
        </p:txBody>
      </p:sp>
      <p:sp>
        <p:nvSpPr>
          <p:cNvPr id="76" name="Google Shape;76;p1"/>
          <p:cNvSpPr txBox="1"/>
          <p:nvPr/>
        </p:nvSpPr>
        <p:spPr>
          <a:xfrm>
            <a:off x="8565758" y="1587194"/>
            <a:ext cx="9829615" cy="718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lvl="0" algn="ctr">
              <a:buClr>
                <a:srgbClr val="FFFFFF"/>
              </a:buClr>
              <a:buSzPts val="4000"/>
            </a:pPr>
            <a:r>
              <a:rPr lang="fr-FR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TOP-DEFENSE CLASS 3 DOCUMENT</a:t>
            </a:r>
          </a:p>
        </p:txBody>
      </p:sp>
      <p:cxnSp>
        <p:nvCxnSpPr>
          <p:cNvPr id="77" name="Google Shape;77;p1"/>
          <p:cNvCxnSpPr/>
          <p:nvPr/>
        </p:nvCxnSpPr>
        <p:spPr>
          <a:xfrm>
            <a:off x="4654546" y="9649468"/>
            <a:ext cx="17706266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78" name="Google Shape;78;p1"/>
          <p:cNvCxnSpPr/>
          <p:nvPr/>
        </p:nvCxnSpPr>
        <p:spPr>
          <a:xfrm>
            <a:off x="4625270" y="2622399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79" name="Google Shape;79;p1"/>
          <p:cNvSpPr txBox="1"/>
          <p:nvPr/>
        </p:nvSpPr>
        <p:spPr>
          <a:xfrm>
            <a:off x="4318844" y="3703414"/>
            <a:ext cx="18319117" cy="4892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lvl="0" algn="ctr">
              <a:lnSpc>
                <a:spcPct val="80000"/>
              </a:lnSpc>
              <a:buClr>
                <a:srgbClr val="FFFFFF"/>
              </a:buClr>
              <a:buSzPts val="15000"/>
            </a:pPr>
            <a:r>
              <a:rPr lang="fr-FR" sz="15000" b="1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GH12 PROTOCOL</a:t>
            </a:r>
            <a:endParaRPr dirty="0"/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Montserrat"/>
              <a:buNone/>
            </a:pPr>
            <a:endParaRPr sz="8000" b="0" i="0" u="none" strike="noStrike" cap="none" dirty="0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r>
              <a:rPr lang="fr-FR" sz="150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GENTLE FALL</a:t>
            </a:r>
            <a:endParaRPr dirty="0"/>
          </a:p>
        </p:txBody>
      </p:sp>
      <p:pic>
        <p:nvPicPr>
          <p:cNvPr id="9" name="Image" descr="Image">
            <a:extLst>
              <a:ext uri="{FF2B5EF4-FFF2-40B4-BE49-F238E27FC236}">
                <a16:creationId xmlns:a16="http://schemas.microsoft.com/office/drawing/2014/main" id="{A2A04E67-B8DD-4FD6-807B-3AF5B4CA94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MISSION </a:t>
            </a:r>
            <a:b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CONFIDENTIELLE</a:t>
            </a:r>
            <a:endParaRPr/>
          </a:p>
        </p:txBody>
      </p:sp>
      <p:sp>
        <p:nvSpPr>
          <p:cNvPr id="86" name="Google Shape;86;p2"/>
          <p:cNvSpPr txBox="1"/>
          <p:nvPr/>
        </p:nvSpPr>
        <p:spPr>
          <a:xfrm>
            <a:off x="894155" y="11996421"/>
            <a:ext cx="1200062" cy="35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20.02.2021</a:t>
            </a:r>
            <a:endParaRPr/>
          </a:p>
        </p:txBody>
      </p:sp>
      <p:sp>
        <p:nvSpPr>
          <p:cNvPr id="87" name="Google Shape;87;p2"/>
          <p:cNvSpPr txBox="1"/>
          <p:nvPr/>
        </p:nvSpPr>
        <p:spPr>
          <a:xfrm>
            <a:off x="4601974" y="2838817"/>
            <a:ext cx="13561500" cy="9874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/>
          <a:p>
            <a:pPr lvl="0">
              <a:buClr>
                <a:srgbClr val="FFFFFF"/>
              </a:buClr>
              <a:buSzPts val="4000"/>
            </a:pPr>
            <a:r>
              <a:rPr lang="en-US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The GH12 protocol aims to determine the best possible device to ensure the fall of a fragile object in response to the needs expressed by an operational team (in the field).</a:t>
            </a:r>
          </a:p>
          <a:p>
            <a:pPr lvl="0">
              <a:buClr>
                <a:srgbClr val="FFFFFF"/>
              </a:buClr>
              <a:buSzPts val="4000"/>
            </a:pPr>
            <a:endParaRPr sz="40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>
              <a:buClr>
                <a:srgbClr val="FFFFFF"/>
              </a:buClr>
              <a:buSzPts val="4000"/>
            </a:pPr>
            <a:r>
              <a:rPr lang="en-US" sz="4000" b="1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Hardware</a:t>
            </a:r>
            <a:r>
              <a:rPr lang="fr-FR" sz="40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fr-FR" sz="40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  <a:r>
              <a:rPr lang="en-US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the support team must invent a system using only equipment from the C2309 operational kit available to the operational team</a:t>
            </a:r>
            <a:r>
              <a:rPr lang="fr-FR" sz="40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endParaRPr sz="40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rgbClr val="FFFFFF"/>
              </a:buClr>
              <a:buSzPts val="4000"/>
              <a:buFont typeface="Montserrat"/>
              <a:buNone/>
            </a:pPr>
            <a:r>
              <a:rPr lang="fr-FR" sz="40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Object to </a:t>
            </a:r>
            <a:r>
              <a:rPr lang="fr-FR" sz="4000" b="1" i="0" u="none" strike="noStrike" cap="none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protect</a:t>
            </a:r>
            <a:r>
              <a:rPr lang="fr-FR" sz="40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  <a:r>
              <a:rPr lang="fr-FR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as </a:t>
            </a:r>
            <a:r>
              <a:rPr lang="fr-FR" sz="4000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specified</a:t>
            </a:r>
            <a:r>
              <a:rPr lang="fr-FR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by the </a:t>
            </a:r>
            <a:r>
              <a:rPr lang="fr-FR" sz="4000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operational</a:t>
            </a:r>
            <a:r>
              <a:rPr lang="fr-FR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team.</a:t>
            </a:r>
            <a:endParaRPr dirty="0"/>
          </a:p>
          <a:p>
            <a:pPr lvl="0">
              <a:spcAft>
                <a:spcPts val="3000"/>
              </a:spcAft>
              <a:buClr>
                <a:srgbClr val="FFFFFF"/>
              </a:buClr>
              <a:buSzPts val="4000"/>
            </a:pPr>
            <a:r>
              <a:rPr lang="fr-FR" sz="4000" b="1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Drop </a:t>
            </a:r>
            <a:r>
              <a:rPr lang="fr-FR" sz="4000" b="1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height</a:t>
            </a:r>
            <a:r>
              <a:rPr lang="fr-FR" sz="4000" b="1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: </a:t>
            </a:r>
            <a:r>
              <a:rPr lang="fr-FR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as </a:t>
            </a:r>
            <a:r>
              <a:rPr lang="fr-FR" sz="4000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specified</a:t>
            </a:r>
            <a:r>
              <a:rPr lang="fr-FR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by the </a:t>
            </a:r>
            <a:r>
              <a:rPr lang="fr-FR" sz="4000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operational</a:t>
            </a:r>
            <a:r>
              <a:rPr lang="fr-FR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team</a:t>
            </a:r>
            <a:endParaRPr dirty="0"/>
          </a:p>
          <a:p>
            <a:pPr lvl="0">
              <a:spcAft>
                <a:spcPts val="3000"/>
              </a:spcAft>
              <a:buClr>
                <a:srgbClr val="FFFFFF"/>
              </a:buClr>
              <a:buSzPts val="4000"/>
            </a:pPr>
            <a:r>
              <a:rPr lang="fr-FR" sz="4000" b="1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Additional</a:t>
            </a:r>
            <a:r>
              <a:rPr lang="fr-FR" sz="4000" b="1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fr-FR" sz="4000" b="1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constraint</a:t>
            </a:r>
            <a:r>
              <a:rPr lang="fr-FR" sz="4000" b="1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fr-FR" sz="40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  <a:r>
              <a:rPr lang="fr-FR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as </a:t>
            </a:r>
            <a:r>
              <a:rPr lang="fr-FR" sz="4000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specified</a:t>
            </a:r>
            <a:r>
              <a:rPr lang="fr-FR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by the </a:t>
            </a:r>
            <a:r>
              <a:rPr lang="fr-FR" sz="4000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operational</a:t>
            </a:r>
            <a:r>
              <a:rPr lang="fr-FR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team</a:t>
            </a:r>
            <a:endParaRPr dirty="0"/>
          </a:p>
        </p:txBody>
      </p:sp>
      <p:cxnSp>
        <p:nvCxnSpPr>
          <p:cNvPr id="88" name="Google Shape;88;p2"/>
          <p:cNvCxnSpPr/>
          <p:nvPr/>
        </p:nvCxnSpPr>
        <p:spPr>
          <a:xfrm>
            <a:off x="4524149" y="13040647"/>
            <a:ext cx="17706300" cy="0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89" name="Google Shape;89;p2"/>
          <p:cNvCxnSpPr/>
          <p:nvPr/>
        </p:nvCxnSpPr>
        <p:spPr>
          <a:xfrm>
            <a:off x="4524138" y="2590694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90" name="Google Shape;90;p2"/>
          <p:cNvSpPr txBox="1"/>
          <p:nvPr/>
        </p:nvSpPr>
        <p:spPr>
          <a:xfrm>
            <a:off x="4524138" y="1005178"/>
            <a:ext cx="17706265" cy="915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00"/>
              <a:buFont typeface="Montserrat"/>
              <a:buNone/>
            </a:pPr>
            <a:r>
              <a:rPr lang="fr-FR" sz="66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GH12 PROTOCOL GENTLE FALL</a:t>
            </a:r>
            <a:endParaRPr sz="6600" b="0" i="0" u="none" strike="noStrike" cap="none" dirty="0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0" name="Image" descr="Image">
            <a:extLst>
              <a:ext uri="{FF2B5EF4-FFF2-40B4-BE49-F238E27FC236}">
                <a16:creationId xmlns:a16="http://schemas.microsoft.com/office/drawing/2014/main" id="{DBE15FFB-78F1-4188-97C4-54BE001DD7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E2D9F4E5-12C4-42E3-AF1C-491B82C98D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15366" y="3683000"/>
            <a:ext cx="4495800" cy="6350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MISSION </a:t>
            </a:r>
            <a:b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CONFIDENTIELLE</a:t>
            </a:r>
            <a:endParaRPr/>
          </a:p>
        </p:txBody>
      </p:sp>
      <p:sp>
        <p:nvSpPr>
          <p:cNvPr id="98" name="Google Shape;98;p3"/>
          <p:cNvSpPr txBox="1"/>
          <p:nvPr/>
        </p:nvSpPr>
        <p:spPr>
          <a:xfrm>
            <a:off x="894155" y="11996421"/>
            <a:ext cx="1200062" cy="35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20.02.2021</a:t>
            </a:r>
            <a:endParaRPr/>
          </a:p>
        </p:txBody>
      </p:sp>
      <p:sp>
        <p:nvSpPr>
          <p:cNvPr id="99" name="Google Shape;99;p3"/>
          <p:cNvSpPr txBox="1"/>
          <p:nvPr/>
        </p:nvSpPr>
        <p:spPr>
          <a:xfrm>
            <a:off x="4524138" y="3518589"/>
            <a:ext cx="14745000" cy="8905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/>
          <a:p>
            <a:pPr lvl="0">
              <a:buClr>
                <a:srgbClr val="FFFFFF"/>
              </a:buClr>
              <a:buSzPts val="4400"/>
            </a:pPr>
            <a:r>
              <a:rPr lang="en-US" sz="44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Support team will follow a "competition mode" procedure working in multiple shifts</a:t>
            </a: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: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endParaRPr sz="44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>
              <a:buClr>
                <a:srgbClr val="FFFFFF"/>
              </a:buClr>
              <a:buSzPts val="4400"/>
            </a:pP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1. </a:t>
            </a:r>
            <a:r>
              <a:rPr lang="en-US" sz="44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Each team designs a protection system and tests it to improve it as much as possible. It must also produce a construction guide for the operational team</a:t>
            </a: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. </a:t>
            </a:r>
            <a:endParaRPr dirty="0"/>
          </a:p>
          <a:p>
            <a:pPr marL="5715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endParaRPr sz="44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>
              <a:buClr>
                <a:srgbClr val="FFFFFF"/>
              </a:buClr>
              <a:buSzPts val="4400"/>
            </a:pP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2. </a:t>
            </a:r>
            <a:r>
              <a:rPr lang="en-US" sz="44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An official test of the devices is then organized. All devices must be tested in real conditions, the fragile object is replaced by an egg which must survive the fall</a:t>
            </a: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endParaRPr sz="44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00" name="Google Shape;100;p3"/>
          <p:cNvCxnSpPr/>
          <p:nvPr/>
        </p:nvCxnSpPr>
        <p:spPr>
          <a:xfrm>
            <a:off x="4524138" y="2224934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101" name="Google Shape;101;p3"/>
          <p:cNvSpPr txBox="1"/>
          <p:nvPr/>
        </p:nvSpPr>
        <p:spPr>
          <a:xfrm>
            <a:off x="4524138" y="995014"/>
            <a:ext cx="17706265" cy="935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lvl="0" algn="ctr">
              <a:lnSpc>
                <a:spcPct val="80000"/>
              </a:lnSpc>
              <a:buClr>
                <a:srgbClr val="FFFFFF"/>
              </a:buClr>
              <a:buSzPts val="6600"/>
            </a:pPr>
            <a:r>
              <a:rPr lang="fr-FR" sz="6600" b="1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GH12 PROTOCOL GENTLE FALL</a:t>
            </a:r>
            <a:endParaRPr lang="fr-FR" sz="6600" dirty="0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102" name="Google Shape;102;p3"/>
          <p:cNvCxnSpPr/>
          <p:nvPr/>
        </p:nvCxnSpPr>
        <p:spPr>
          <a:xfrm>
            <a:off x="4519850" y="12951973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pic>
        <p:nvPicPr>
          <p:cNvPr id="10" name="Image" descr="Image">
            <a:extLst>
              <a:ext uri="{FF2B5EF4-FFF2-40B4-BE49-F238E27FC236}">
                <a16:creationId xmlns:a16="http://schemas.microsoft.com/office/drawing/2014/main" id="{9FCE50D3-CB2E-4A1E-A168-333266DB98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E29B3D9-1F3D-4EE8-9ECE-7414390B47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15366" y="3683000"/>
            <a:ext cx="4495800" cy="6350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MISSION </a:t>
            </a:r>
            <a:b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CONFIDENTIELLE</a:t>
            </a:r>
            <a:endParaRPr/>
          </a:p>
        </p:txBody>
      </p:sp>
      <p:sp>
        <p:nvSpPr>
          <p:cNvPr id="110" name="Google Shape;110;p4"/>
          <p:cNvSpPr txBox="1"/>
          <p:nvPr/>
        </p:nvSpPr>
        <p:spPr>
          <a:xfrm>
            <a:off x="894155" y="11996421"/>
            <a:ext cx="1200062" cy="35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20.02.2021</a:t>
            </a:r>
            <a:endParaRPr/>
          </a:p>
        </p:txBody>
      </p:sp>
      <p:sp>
        <p:nvSpPr>
          <p:cNvPr id="111" name="Google Shape;111;p4"/>
          <p:cNvSpPr txBox="1"/>
          <p:nvPr/>
        </p:nvSpPr>
        <p:spPr>
          <a:xfrm>
            <a:off x="4519850" y="3325645"/>
            <a:ext cx="15463500" cy="6196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endParaRPr sz="44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>
              <a:buClr>
                <a:srgbClr val="FFFFFF"/>
              </a:buClr>
              <a:buSzPts val="4400"/>
            </a:pP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3. </a:t>
            </a:r>
            <a:r>
              <a:rPr lang="en-US" sz="44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During the official test, the fall time of the devices is measured by video analysis (use the "</a:t>
            </a:r>
            <a:r>
              <a:rPr lang="en-US" sz="4400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Fizziq</a:t>
            </a:r>
            <a:r>
              <a:rPr lang="en-US" sz="44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" app), and the importance of air friction is then quantitatively assessed</a:t>
            </a: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endParaRPr sz="44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>
              <a:buClr>
                <a:srgbClr val="FFFFFF"/>
              </a:buClr>
              <a:buSzPts val="4400"/>
            </a:pP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4. </a:t>
            </a:r>
            <a:r>
              <a:rPr lang="en-US" sz="44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The support team chooses the most reliable device; its instructions for use and the estimation of air friction are sent to the operational team</a:t>
            </a: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dirty="0"/>
          </a:p>
        </p:txBody>
      </p:sp>
      <p:cxnSp>
        <p:nvCxnSpPr>
          <p:cNvPr id="112" name="Google Shape;112;p4"/>
          <p:cNvCxnSpPr/>
          <p:nvPr/>
        </p:nvCxnSpPr>
        <p:spPr>
          <a:xfrm>
            <a:off x="4524138" y="2224934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113" name="Google Shape;113;p4"/>
          <p:cNvSpPr txBox="1"/>
          <p:nvPr/>
        </p:nvSpPr>
        <p:spPr>
          <a:xfrm>
            <a:off x="4524138" y="995014"/>
            <a:ext cx="17706265" cy="935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lvl="0" algn="ctr">
              <a:lnSpc>
                <a:spcPct val="80000"/>
              </a:lnSpc>
              <a:buClr>
                <a:srgbClr val="FFFFFF"/>
              </a:buClr>
              <a:buSzPts val="6600"/>
            </a:pPr>
            <a:r>
              <a:rPr lang="fr-FR" sz="6600" b="1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GH12 PROTOCOL GENTLE FALL</a:t>
            </a:r>
            <a:endParaRPr lang="fr-FR" sz="6600" dirty="0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114" name="Google Shape;114;p4"/>
          <p:cNvCxnSpPr/>
          <p:nvPr/>
        </p:nvCxnSpPr>
        <p:spPr>
          <a:xfrm>
            <a:off x="4519850" y="12951973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pic>
        <p:nvPicPr>
          <p:cNvPr id="116" name="Google Shape;11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240368" y="5291153"/>
            <a:ext cx="3381487" cy="36230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" descr="Image">
            <a:extLst>
              <a:ext uri="{FF2B5EF4-FFF2-40B4-BE49-F238E27FC236}">
                <a16:creationId xmlns:a16="http://schemas.microsoft.com/office/drawing/2014/main" id="{B5FDF61A-16DA-42E4-91ED-8021889FB7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267</Words>
  <Application>Microsoft Office PowerPoint</Application>
  <PresentationFormat>Personnalisé</PresentationFormat>
  <Paragraphs>31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Montserrat</vt:lpstr>
      <vt:lpstr>Helvetica Neue</vt:lpstr>
      <vt:lpstr>Arial</vt:lpstr>
      <vt:lpstr>21_BasicWhite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</dc:creator>
  <cp:lastModifiedBy>fred</cp:lastModifiedBy>
  <cp:revision>5</cp:revision>
  <dcterms:modified xsi:type="dcterms:W3CDTF">2022-10-31T09:18:48Z</dcterms:modified>
</cp:coreProperties>
</file>