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24384000" cy="13716000"/>
  <p:notesSz cx="6858000" cy="9144000"/>
  <p:embeddedFontLst>
    <p:embeddedFont>
      <p:font typeface="Helvetica Neue" panose="020B0604020202020204" charset="0"/>
      <p:regular r:id="rId6"/>
      <p:bold r:id="rId7"/>
      <p:italic r:id="rId8"/>
      <p:boldItalic r:id="rId9"/>
    </p:embeddedFont>
    <p:embeddedFont>
      <p:font typeface="Montserrat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jltDvQMfckfaipV14g0RyLtJrr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11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body" idx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body" idx="2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éclaration">
  <p:cSld name="Déclara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ait important">
  <p:cSld name="Fait importa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ion">
  <p:cSld name="Cita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body" idx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2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 photos">
  <p:cSld name="3 photo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>
            <a:spLocks noGrp="1"/>
          </p:cNvSpPr>
          <p:nvPr>
            <p:ph type="pic" idx="3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7"/>
          <p:cNvSpPr>
            <a:spLocks noGrp="1"/>
          </p:cNvSpPr>
          <p:nvPr>
            <p:ph type="pic" idx="4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>
            <a:spLocks noGrp="1"/>
          </p:cNvSpPr>
          <p:nvPr>
            <p:ph type="pic" idx="2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hoto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>
            <a:spLocks noGrp="1"/>
          </p:cNvSpPr>
          <p:nvPr>
            <p:ph type="pic" idx="2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6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utre titre et photo">
  <p:cSld name="Autre titre et phot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>
            <a:spLocks noGrp="1"/>
          </p:cNvSpPr>
          <p:nvPr>
            <p:ph type="pic" idx="2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uces">
  <p:cSld name="Titre et puce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ces">
  <p:cSld name="Puce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, puces et photo">
  <p:cSld name="Titre, puces et phot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>
            <a:spLocks noGrp="1"/>
          </p:cNvSpPr>
          <p:nvPr>
            <p:ph type="pic" idx="3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>
  <p:cSld name="Sec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ement">
  <p:cSld name="Titre seulem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re du jour">
  <p:cSld name="Ordre du jou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marL="1828800" lvl="3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marL="2286000" lvl="4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/>
        </p:nvSpPr>
        <p:spPr>
          <a:xfrm>
            <a:off x="850101" y="12422943"/>
            <a:ext cx="2055458" cy="62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>
              <a:buClr>
                <a:srgbClr val="FFFFFF"/>
              </a:buClr>
              <a:buSzPts val="1700"/>
            </a:pPr>
            <a:r>
              <a:rPr lang="fr-FR" sz="17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CONFIDENTIAL ASSIGNMENT</a:t>
            </a:r>
            <a:endParaRPr dirty="0"/>
          </a:p>
        </p:txBody>
      </p:sp>
      <p:sp>
        <p:nvSpPr>
          <p:cNvPr id="75" name="Google Shape;75;p1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76" name="Google Shape;76;p1"/>
          <p:cNvSpPr txBox="1"/>
          <p:nvPr/>
        </p:nvSpPr>
        <p:spPr>
          <a:xfrm>
            <a:off x="8565758" y="1587194"/>
            <a:ext cx="9829615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 algn="ctr">
              <a:buClr>
                <a:srgbClr val="FFFFFF"/>
              </a:buClr>
              <a:buSzPts val="4000"/>
            </a:pP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TOP-DEFENSE CLASS 3 DOCUMENT</a:t>
            </a: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7" name="Google Shape;77;p1"/>
          <p:cNvCxnSpPr/>
          <p:nvPr/>
        </p:nvCxnSpPr>
        <p:spPr>
          <a:xfrm>
            <a:off x="4654546" y="11478266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78" name="Google Shape;78;p1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9" name="Google Shape;79;p1"/>
          <p:cNvSpPr txBox="1"/>
          <p:nvPr/>
        </p:nvSpPr>
        <p:spPr>
          <a:xfrm>
            <a:off x="1297080" y="4579264"/>
            <a:ext cx="21986666" cy="564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algn="ctr">
              <a:lnSpc>
                <a:spcPct val="80000"/>
              </a:lnSpc>
              <a:buClr>
                <a:srgbClr val="FFFFFF"/>
              </a:buClr>
              <a:buSzPts val="15000"/>
            </a:pPr>
            <a:r>
              <a:rPr lang="fr-FR" sz="150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AR22 PROTOCOL</a:t>
            </a:r>
          </a:p>
          <a:p>
            <a:pPr algn="ctr">
              <a:lnSpc>
                <a:spcPct val="80000"/>
              </a:lnSpc>
              <a:buClr>
                <a:srgbClr val="FFFFFF"/>
              </a:buClr>
              <a:buSzPts val="15000"/>
            </a:pPr>
            <a:endParaRPr lang="fr-FR" sz="150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 algn="ctr">
              <a:lnSpc>
                <a:spcPct val="80000"/>
              </a:lnSpc>
              <a:buClr>
                <a:srgbClr val="FFFFFF"/>
              </a:buClr>
              <a:buSzPts val="15000"/>
            </a:pPr>
            <a:r>
              <a:rPr lang="fr-FR" sz="15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Light Communication</a:t>
            </a:r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8070AAAE-72B8-411F-9D39-BE974EBF6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"/>
          <p:cNvSpPr txBox="1"/>
          <p:nvPr/>
        </p:nvSpPr>
        <p:spPr>
          <a:xfrm>
            <a:off x="894155" y="12022788"/>
            <a:ext cx="2011404" cy="364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07.05.2021</a:t>
            </a:r>
            <a:endParaRPr dirty="0"/>
          </a:p>
        </p:txBody>
      </p:sp>
      <p:sp>
        <p:nvSpPr>
          <p:cNvPr id="87" name="Google Shape;87;p2"/>
          <p:cNvSpPr txBox="1"/>
          <p:nvPr/>
        </p:nvSpPr>
        <p:spPr>
          <a:xfrm>
            <a:off x="4524137" y="3021842"/>
            <a:ext cx="15044100" cy="8935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lvl="0">
              <a:buClr>
                <a:srgbClr val="FFFFFF"/>
              </a:buClr>
              <a:buSzPts val="4000"/>
            </a:pPr>
            <a:r>
              <a:rPr lang="en-US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AR22 protocol must be implemented when an operational team needs help to manufacture a light communication device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</a:p>
          <a:p>
            <a:pPr lvl="0">
              <a:buClr>
                <a:srgbClr val="FFFFFF"/>
              </a:buClr>
              <a:buSzPts val="4000"/>
            </a:pPr>
            <a:endParaRPr lang="fr-FR" sz="4000" dirty="0">
              <a:solidFill>
                <a:srgbClr val="FFFFFF"/>
              </a:solidFill>
              <a:latin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000"/>
            </a:pPr>
            <a:endParaRPr dirty="0"/>
          </a:p>
          <a:p>
            <a:pPr lvl="0">
              <a:buClr>
                <a:srgbClr val="FFFFFF"/>
              </a:buClr>
              <a:buSzPts val="4000"/>
            </a:pPr>
            <a:r>
              <a:rPr lang="en-US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Hardware</a:t>
            </a:r>
            <a:r>
              <a:rPr lang="en-US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the support team must use the standard Arduino kit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000"/>
            </a:pPr>
            <a:r>
              <a:rPr lang="en-US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Objective:</a:t>
            </a:r>
            <a:r>
              <a:rPr lang="en-US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to provide the operational team with a simple and robust protocol for communicating with light. The device must be able to emit a signal and pick up a response. Other constraints may be issued by the operational team.</a:t>
            </a:r>
          </a:p>
          <a:p>
            <a:pPr lvl="0">
              <a:buClr>
                <a:srgbClr val="FFFFFF"/>
              </a:buClr>
              <a:buSzPts val="4000"/>
            </a:pPr>
            <a:endParaRPr sz="4000" b="1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000"/>
            </a:pPr>
            <a:r>
              <a:rPr lang="en-US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Criteria: </a:t>
            </a:r>
            <a:r>
              <a:rPr lang="en-US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devices must be as reliable as possible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8" name="Google Shape;88;p2"/>
          <p:cNvCxnSpPr/>
          <p:nvPr/>
        </p:nvCxnSpPr>
        <p:spPr>
          <a:xfrm>
            <a:off x="4524137" y="12735847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89" name="Google Shape;89;p2"/>
          <p:cNvCxnSpPr/>
          <p:nvPr/>
        </p:nvCxnSpPr>
        <p:spPr>
          <a:xfrm>
            <a:off x="4524138" y="259069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90" name="Google Shape;90;p2"/>
          <p:cNvSpPr txBox="1"/>
          <p:nvPr/>
        </p:nvSpPr>
        <p:spPr>
          <a:xfrm>
            <a:off x="4524138" y="1070739"/>
            <a:ext cx="19637124" cy="783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>
              <a:lnSpc>
                <a:spcPct val="80000"/>
              </a:lnSpc>
              <a:buClr>
                <a:srgbClr val="FFFFFF"/>
              </a:buClr>
              <a:buSzPts val="5400"/>
            </a:pPr>
            <a:r>
              <a:rPr lang="fr-FR" sz="54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LIGHT COMMUNICATION PROTOCOL</a:t>
            </a:r>
            <a:endParaRPr sz="5400" b="0" i="0" u="none" strike="noStrike" cap="none" dirty="0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798812" y="3300821"/>
            <a:ext cx="4362450" cy="436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AD832934-31CF-43AD-8B7B-D08710107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Google Shape;74;p1">
            <a:extLst>
              <a:ext uri="{FF2B5EF4-FFF2-40B4-BE49-F238E27FC236}">
                <a16:creationId xmlns:a16="http://schemas.microsoft.com/office/drawing/2014/main" id="{68A1803D-3FFE-40C2-9969-0989464143DB}"/>
              </a:ext>
            </a:extLst>
          </p:cNvPr>
          <p:cNvSpPr txBox="1"/>
          <p:nvPr/>
        </p:nvSpPr>
        <p:spPr>
          <a:xfrm>
            <a:off x="850101" y="12422943"/>
            <a:ext cx="2055458" cy="62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>
              <a:buClr>
                <a:srgbClr val="FFFFFF"/>
              </a:buClr>
              <a:buSzPts val="1700"/>
            </a:pPr>
            <a:r>
              <a:rPr lang="fr-FR" sz="17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CONFIDENTIAL ASSIGNMENT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/>
        </p:nvSpPr>
        <p:spPr>
          <a:xfrm>
            <a:off x="894154" y="12029482"/>
            <a:ext cx="2971263" cy="364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07.05.2021</a:t>
            </a:r>
            <a:endParaRPr dirty="0"/>
          </a:p>
        </p:txBody>
      </p:sp>
      <p:cxnSp>
        <p:nvCxnSpPr>
          <p:cNvPr id="99" name="Google Shape;99;p3"/>
          <p:cNvCxnSpPr/>
          <p:nvPr/>
        </p:nvCxnSpPr>
        <p:spPr>
          <a:xfrm>
            <a:off x="4524138" y="222493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00" name="Google Shape;100;p3"/>
          <p:cNvSpPr txBox="1"/>
          <p:nvPr/>
        </p:nvSpPr>
        <p:spPr>
          <a:xfrm>
            <a:off x="4524138" y="1108602"/>
            <a:ext cx="17706265" cy="708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>
              <a:lnSpc>
                <a:spcPct val="80000"/>
              </a:lnSpc>
              <a:buClr>
                <a:srgbClr val="FFFFFF"/>
              </a:buClr>
              <a:buSzPts val="4800"/>
            </a:pPr>
            <a:r>
              <a:rPr lang="fr-FR" sz="48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LIGHT COMMUNICATION PROTOCOL</a:t>
            </a:r>
            <a:endParaRPr dirty="0"/>
          </a:p>
        </p:txBody>
      </p:sp>
      <p:cxnSp>
        <p:nvCxnSpPr>
          <p:cNvPr id="101" name="Google Shape;101;p3"/>
          <p:cNvCxnSpPr/>
          <p:nvPr/>
        </p:nvCxnSpPr>
        <p:spPr>
          <a:xfrm>
            <a:off x="4519850" y="12951973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03" name="Google Shape;103;p3"/>
          <p:cNvSpPr txBox="1"/>
          <p:nvPr/>
        </p:nvSpPr>
        <p:spPr>
          <a:xfrm>
            <a:off x="3886817" y="2224913"/>
            <a:ext cx="15973045" cy="9582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lvl="0">
              <a:buClr>
                <a:srgbClr val="FFFFFF"/>
              </a:buClr>
              <a:buSzPts val="4400"/>
            </a:pP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</a:t>
            </a:r>
            <a:r>
              <a:rPr lang="en-US" sz="4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support team 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will follow a "competition mode" procedure working in multiple teams:</a:t>
            </a:r>
          </a:p>
          <a:p>
            <a:pPr lvl="0">
              <a:buClr>
                <a:srgbClr val="FFFFFF"/>
              </a:buClr>
              <a:buSzPts val="4400"/>
            </a:pPr>
            <a:endParaRPr lang="en-US" sz="44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42950" lvl="0" indent="-742950">
              <a:buClr>
                <a:srgbClr val="FFFFFF"/>
              </a:buClr>
              <a:buSzPts val="4400"/>
              <a:buAutoNum type="arabicPeriod"/>
            </a:pP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Each team designs a protection system and tests it to improve it as much as possible. It must also produce a user manual for the operational team.</a:t>
            </a:r>
          </a:p>
          <a:p>
            <a:pPr marL="742950" lvl="0" indent="-742950">
              <a:buClr>
                <a:srgbClr val="FFFFFF"/>
              </a:buClr>
              <a:buSzPts val="4400"/>
              <a:buAutoNum type="arabicPeriod"/>
            </a:pPr>
            <a:endParaRPr lang="en-US" sz="44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42950" lvl="0" indent="-742950">
              <a:buClr>
                <a:srgbClr val="FFFFFF"/>
              </a:buClr>
              <a:buSzPts val="4400"/>
              <a:buAutoNum type="arabicPeriod"/>
            </a:pP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An official test of the devices is then </a:t>
            </a:r>
            <a:r>
              <a:rPr lang="en-US" sz="44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organised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 All devices must be tested in real conditions: a message of 3 letters is given which must be sent and detected correctly.</a:t>
            </a:r>
          </a:p>
          <a:p>
            <a:pPr marL="742950" lvl="0" indent="-742950">
              <a:buClr>
                <a:srgbClr val="FFFFFF"/>
              </a:buClr>
              <a:buSzPts val="4400"/>
              <a:buAutoNum type="arabicPeriod"/>
            </a:pPr>
            <a:endParaRPr lang="en-US" sz="44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42950" lvl="0" indent="-742950">
              <a:buClr>
                <a:srgbClr val="FFFFFF"/>
              </a:buClr>
              <a:buSzPts val="4400"/>
              <a:buAutoNum type="arabicPeriod"/>
            </a:pP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support team chooses the most reliable device and its instructions are sent to the operational team.</a:t>
            </a:r>
            <a:endParaRPr dirty="0"/>
          </a:p>
        </p:txBody>
      </p:sp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 l="19170" t="17232" b="8851"/>
          <a:stretch/>
        </p:blipFill>
        <p:spPr>
          <a:xfrm>
            <a:off x="19483269" y="4546244"/>
            <a:ext cx="4619437" cy="4224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E0EA7908-DAC9-4A02-9152-BEB7D418E7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Google Shape;74;p1">
            <a:extLst>
              <a:ext uri="{FF2B5EF4-FFF2-40B4-BE49-F238E27FC236}">
                <a16:creationId xmlns:a16="http://schemas.microsoft.com/office/drawing/2014/main" id="{A33240F0-2F5F-44D3-A10B-6A953BF61EB1}"/>
              </a:ext>
            </a:extLst>
          </p:cNvPr>
          <p:cNvSpPr txBox="1"/>
          <p:nvPr/>
        </p:nvSpPr>
        <p:spPr>
          <a:xfrm>
            <a:off x="850101" y="12422943"/>
            <a:ext cx="2055458" cy="62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>
              <a:buClr>
                <a:srgbClr val="FFFFFF"/>
              </a:buClr>
              <a:buSzPts val="1700"/>
            </a:pPr>
            <a:r>
              <a:rPr lang="fr-FR" sz="17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CONFIDENTIAL ASSIGNMENT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205</Words>
  <Application>Microsoft Office PowerPoint</Application>
  <PresentationFormat>Personnalisé</PresentationFormat>
  <Paragraphs>27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Montserrat</vt:lpstr>
      <vt:lpstr>Helvetica Neue</vt:lpstr>
      <vt:lpstr>Arial</vt:lpstr>
      <vt:lpstr>21_BasicWhite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9</cp:revision>
  <dcterms:modified xsi:type="dcterms:W3CDTF">2022-10-31T09:05:24Z</dcterms:modified>
</cp:coreProperties>
</file>