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1" r:id="rId2"/>
    <p:sldId id="284" r:id="rId3"/>
    <p:sldId id="285" r:id="rId4"/>
    <p:sldId id="286" r:id="rId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36"/>
    <p:restoredTop sz="94668"/>
  </p:normalViewPr>
  <p:slideViewPr>
    <p:cSldViewPr snapToGrid="0" snapToObjects="1">
      <p:cViewPr varScale="1">
        <p:scale>
          <a:sx n="39" d="100"/>
          <a:sy n="39" d="100"/>
        </p:scale>
        <p:origin x="108"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2975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re">
    <p:spTree>
      <p:nvGrpSpPr>
        <p:cNvPr id="1" name=""/>
        <p:cNvGrpSpPr/>
        <p:nvPr/>
      </p:nvGrpSpPr>
      <p:grpSpPr>
        <a:xfrm>
          <a:off x="0" y="0"/>
          <a:ext cx="0" cy="0"/>
          <a:chOff x="0" y="0"/>
          <a:chExt cx="0" cy="0"/>
        </a:xfrm>
      </p:grpSpPr>
      <p:sp>
        <p:nvSpPr>
          <p:cNvPr id="11" name="Auteur et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Auteur et date</a:t>
            </a:r>
          </a:p>
        </p:txBody>
      </p:sp>
      <p:sp>
        <p:nvSpPr>
          <p:cNvPr id="12" name="Titre de la présentation"/>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Titre de la présentation</a:t>
            </a:r>
          </a:p>
        </p:txBody>
      </p:sp>
      <p:sp>
        <p:nvSpPr>
          <p:cNvPr id="13" name="Texte niveau 1…"/>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Sous-titre de la présentation</a:t>
            </a:r>
          </a:p>
          <a:p>
            <a:pPr lvl="1"/>
            <a:endParaRPr/>
          </a:p>
          <a:p>
            <a:pPr lvl="2"/>
            <a:endParaRPr/>
          </a:p>
          <a:p>
            <a:pPr lvl="3"/>
            <a:endParaRPr/>
          </a:p>
          <a:p>
            <a:pPr lvl="4"/>
            <a:endParaRPr/>
          </a:p>
        </p:txBody>
      </p:sp>
      <p:sp>
        <p:nvSpPr>
          <p:cNvPr id="14"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éclaration">
    <p:spTree>
      <p:nvGrpSpPr>
        <p:cNvPr id="1" name=""/>
        <p:cNvGrpSpPr/>
        <p:nvPr/>
      </p:nvGrpSpPr>
      <p:grpSpPr>
        <a:xfrm>
          <a:off x="0" y="0"/>
          <a:ext cx="0" cy="0"/>
          <a:chOff x="0" y="0"/>
          <a:chExt cx="0" cy="0"/>
        </a:xfrm>
      </p:grpSpPr>
      <p:sp>
        <p:nvSpPr>
          <p:cNvPr id="98" name="Texte niveau 1…"/>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Déclaration</a:t>
            </a:r>
          </a:p>
          <a:p>
            <a:pPr lvl="1"/>
            <a:endParaRPr/>
          </a:p>
          <a:p>
            <a:pPr lvl="2"/>
            <a:endParaRPr/>
          </a:p>
          <a:p>
            <a:pPr lvl="3"/>
            <a:endParaRPr/>
          </a:p>
          <a:p>
            <a:pPr lvl="4"/>
            <a:endParaRPr/>
          </a:p>
        </p:txBody>
      </p:sp>
      <p:sp>
        <p:nvSpPr>
          <p:cNvPr id="99"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ait important">
    <p:spTree>
      <p:nvGrpSpPr>
        <p:cNvPr id="1" name=""/>
        <p:cNvGrpSpPr/>
        <p:nvPr/>
      </p:nvGrpSpPr>
      <p:grpSpPr>
        <a:xfrm>
          <a:off x="0" y="0"/>
          <a:ext cx="0" cy="0"/>
          <a:chOff x="0" y="0"/>
          <a:chExt cx="0" cy="0"/>
        </a:xfrm>
      </p:grpSpPr>
      <p:sp>
        <p:nvSpPr>
          <p:cNvPr id="106" name="Texte niveau 1…"/>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100 %</a:t>
            </a:r>
          </a:p>
          <a:p>
            <a:pPr lvl="1"/>
            <a:endParaRPr/>
          </a:p>
          <a:p>
            <a:pPr lvl="2"/>
            <a:endParaRPr/>
          </a:p>
          <a:p>
            <a:pPr lvl="3"/>
            <a:endParaRPr/>
          </a:p>
          <a:p>
            <a:pPr lvl="4"/>
            <a:endParaRPr/>
          </a:p>
        </p:txBody>
      </p:sp>
      <p:sp>
        <p:nvSpPr>
          <p:cNvPr id="107" name="Données clés"/>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Données clés</a:t>
            </a:r>
          </a:p>
        </p:txBody>
      </p:sp>
      <p:sp>
        <p:nvSpPr>
          <p:cNvPr id="108"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Texte niveau 1…"/>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 Citation notable »</a:t>
            </a:r>
          </a:p>
          <a:p>
            <a:pPr lvl="1"/>
            <a:endParaRPr/>
          </a:p>
          <a:p>
            <a:pPr lvl="2"/>
            <a:endParaRPr/>
          </a:p>
          <a:p>
            <a:pPr lvl="3"/>
            <a:endParaRPr/>
          </a:p>
          <a:p>
            <a:pPr lvl="4"/>
            <a:endParaRPr/>
          </a:p>
        </p:txBody>
      </p:sp>
      <p:sp>
        <p:nvSpPr>
          <p:cNvPr id="117"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3 photos">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Numéro de diapositive"/>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Titre de la présentation"/>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Titre de la présentation</a:t>
            </a:r>
          </a:p>
        </p:txBody>
      </p:sp>
      <p:sp>
        <p:nvSpPr>
          <p:cNvPr id="23" name="Auteur et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Auteur et date</a:t>
            </a:r>
          </a:p>
        </p:txBody>
      </p:sp>
      <p:sp>
        <p:nvSpPr>
          <p:cNvPr id="24" name="Texte niveau 1…"/>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Sous-titre de la présentation</a:t>
            </a:r>
          </a:p>
          <a:p>
            <a:pPr lvl="1"/>
            <a:endParaRPr/>
          </a:p>
          <a:p>
            <a:pPr lvl="2"/>
            <a:endParaRPr/>
          </a:p>
          <a:p>
            <a:pPr lvl="3"/>
            <a:endParaRPr/>
          </a:p>
          <a:p>
            <a:pPr lvl="4"/>
            <a:endParaRPr/>
          </a:p>
        </p:txBody>
      </p:sp>
      <p:sp>
        <p:nvSpPr>
          <p:cNvPr id="2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utre titre et photo">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Titre de diapositive"/>
          <p:cNvSpPr txBox="1">
            <a:spLocks noGrp="1"/>
          </p:cNvSpPr>
          <p:nvPr>
            <p:ph type="title" hasCustomPrompt="1"/>
          </p:nvPr>
        </p:nvSpPr>
        <p:spPr>
          <a:xfrm>
            <a:off x="1206500" y="1270000"/>
            <a:ext cx="9779000" cy="5882273"/>
          </a:xfrm>
          <a:prstGeom prst="rect">
            <a:avLst/>
          </a:prstGeom>
        </p:spPr>
        <p:txBody>
          <a:bodyPr anchor="b"/>
          <a:lstStyle/>
          <a:p>
            <a:r>
              <a:t>Titre de diapositive</a:t>
            </a:r>
          </a:p>
        </p:txBody>
      </p:sp>
      <p:sp>
        <p:nvSpPr>
          <p:cNvPr id="34" name="Texte niveau 1…"/>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Sous-titre de diapositive</a:t>
            </a:r>
          </a:p>
          <a:p>
            <a:pPr lvl="1"/>
            <a:endParaRPr/>
          </a:p>
          <a:p>
            <a:pPr lvl="2"/>
            <a:endParaRPr/>
          </a:p>
          <a:p>
            <a:pPr lvl="3"/>
            <a:endParaRPr/>
          </a:p>
          <a:p>
            <a:pPr lvl="4"/>
            <a:endParaRPr/>
          </a:p>
        </p:txBody>
      </p:sp>
      <p:sp>
        <p:nvSpPr>
          <p:cNvPr id="35" name="Numéro de diapositive"/>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42" name="Titre de diapositive"/>
          <p:cNvSpPr txBox="1">
            <a:spLocks noGrp="1"/>
          </p:cNvSpPr>
          <p:nvPr>
            <p:ph type="title" hasCustomPrompt="1"/>
          </p:nvPr>
        </p:nvSpPr>
        <p:spPr>
          <a:prstGeom prst="rect">
            <a:avLst/>
          </a:prstGeom>
        </p:spPr>
        <p:txBody>
          <a:bodyPr/>
          <a:lstStyle/>
          <a:p>
            <a:r>
              <a:t>Titre de diapositive</a:t>
            </a:r>
          </a:p>
        </p:txBody>
      </p:sp>
      <p:sp>
        <p:nvSpPr>
          <p:cNvPr id="43" name="Sous-titre de diapositiv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Sous-titre de diapositive</a:t>
            </a:r>
          </a:p>
        </p:txBody>
      </p:sp>
      <p:sp>
        <p:nvSpPr>
          <p:cNvPr id="44" name="Texte niveau 1…"/>
          <p:cNvSpPr txBox="1">
            <a:spLocks noGrp="1"/>
          </p:cNvSpPr>
          <p:nvPr>
            <p:ph type="body" idx="1" hasCustomPrompt="1"/>
          </p:nvPr>
        </p:nvSpPr>
        <p:spPr>
          <a:prstGeom prst="rect">
            <a:avLst/>
          </a:prstGeom>
        </p:spPr>
        <p:txBody>
          <a:bodyPr/>
          <a:lstStyle/>
          <a:p>
            <a:r>
              <a:t>Texte de puce de diapositive</a:t>
            </a:r>
          </a:p>
          <a:p>
            <a:pPr lvl="1"/>
            <a:endParaRPr/>
          </a:p>
          <a:p>
            <a:pPr lvl="2"/>
            <a:endParaRPr/>
          </a:p>
          <a:p>
            <a:pPr lvl="3"/>
            <a:endParaRPr/>
          </a:p>
          <a:p>
            <a:pPr lvl="4"/>
            <a:endParaRPr/>
          </a:p>
        </p:txBody>
      </p:sp>
      <p:sp>
        <p:nvSpPr>
          <p:cNvPr id="4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52" name="Texte niveau 1…"/>
          <p:cNvSpPr txBox="1">
            <a:spLocks noGrp="1"/>
          </p:cNvSpPr>
          <p:nvPr>
            <p:ph type="body" idx="1" hasCustomPrompt="1"/>
          </p:nvPr>
        </p:nvSpPr>
        <p:spPr>
          <a:prstGeom prst="rect">
            <a:avLst/>
          </a:prstGeom>
        </p:spPr>
        <p:txBody>
          <a:bodyPr numCol="2" spcCol="1098550"/>
          <a:lstStyle/>
          <a:p>
            <a:r>
              <a:t>Texte de puce de diapositive</a:t>
            </a:r>
          </a:p>
          <a:p>
            <a:pPr lvl="1"/>
            <a:endParaRPr/>
          </a:p>
          <a:p>
            <a:pPr lvl="2"/>
            <a:endParaRPr/>
          </a:p>
          <a:p>
            <a:pPr lvl="3"/>
            <a:endParaRPr/>
          </a:p>
          <a:p>
            <a:pPr lvl="4"/>
            <a:endParaRPr/>
          </a:p>
        </p:txBody>
      </p:sp>
      <p:sp>
        <p:nvSpPr>
          <p:cNvPr id="53"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60" name="Sous-titre de diapositiv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Sous-titre de diapositive</a:t>
            </a:r>
          </a:p>
        </p:txBody>
      </p:sp>
      <p:sp>
        <p:nvSpPr>
          <p:cNvPr id="61" name="Texte niveau 1…"/>
          <p:cNvSpPr txBox="1">
            <a:spLocks noGrp="1"/>
          </p:cNvSpPr>
          <p:nvPr>
            <p:ph type="body" sz="half" idx="1" hasCustomPrompt="1"/>
          </p:nvPr>
        </p:nvSpPr>
        <p:spPr>
          <a:xfrm>
            <a:off x="1206500" y="4248504"/>
            <a:ext cx="9779000" cy="8256630"/>
          </a:xfrm>
          <a:prstGeom prst="rect">
            <a:avLst/>
          </a:prstGeom>
        </p:spPr>
        <p:txBody>
          <a:bodyPr/>
          <a:lstStyle/>
          <a:p>
            <a:r>
              <a:t>Texte de puce de diapositive</a:t>
            </a:r>
          </a:p>
          <a:p>
            <a:pPr lvl="1"/>
            <a:endParaRPr/>
          </a:p>
          <a:p>
            <a:pPr lvl="2"/>
            <a:endParaRPr/>
          </a:p>
          <a:p>
            <a:pPr lvl="3"/>
            <a:endParaRPr/>
          </a:p>
          <a:p>
            <a:pPr lvl="4"/>
            <a:endParaRPr/>
          </a:p>
        </p:txBody>
      </p:sp>
      <p:sp>
        <p:nvSpPr>
          <p:cNvPr id="62"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Titre de diapositive"/>
          <p:cNvSpPr txBox="1">
            <a:spLocks noGrp="1"/>
          </p:cNvSpPr>
          <p:nvPr>
            <p:ph type="title" hasCustomPrompt="1"/>
          </p:nvPr>
        </p:nvSpPr>
        <p:spPr>
          <a:xfrm>
            <a:off x="1206500" y="1079500"/>
            <a:ext cx="9779000" cy="1435100"/>
          </a:xfrm>
          <a:prstGeom prst="rect">
            <a:avLst/>
          </a:prstGeom>
        </p:spPr>
        <p:txBody>
          <a:bodyPr/>
          <a:lstStyle/>
          <a:p>
            <a:r>
              <a:t>Titre de diapositive</a:t>
            </a:r>
          </a:p>
        </p:txBody>
      </p:sp>
      <p:sp>
        <p:nvSpPr>
          <p:cNvPr id="64"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Titre de section"/>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Titre de section</a:t>
            </a:r>
          </a:p>
        </p:txBody>
      </p:sp>
      <p:sp>
        <p:nvSpPr>
          <p:cNvPr id="72" name="Numéro de diapositive"/>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re seulement">
    <p:spTree>
      <p:nvGrpSpPr>
        <p:cNvPr id="1" name=""/>
        <p:cNvGrpSpPr/>
        <p:nvPr/>
      </p:nvGrpSpPr>
      <p:grpSpPr>
        <a:xfrm>
          <a:off x="0" y="0"/>
          <a:ext cx="0" cy="0"/>
          <a:chOff x="0" y="0"/>
          <a:chExt cx="0" cy="0"/>
        </a:xfrm>
      </p:grpSpPr>
      <p:sp>
        <p:nvSpPr>
          <p:cNvPr id="79" name="Titre de diapositive"/>
          <p:cNvSpPr txBox="1">
            <a:spLocks noGrp="1"/>
          </p:cNvSpPr>
          <p:nvPr>
            <p:ph type="title" hasCustomPrompt="1"/>
          </p:nvPr>
        </p:nvSpPr>
        <p:spPr>
          <a:xfrm>
            <a:off x="1206500" y="1079500"/>
            <a:ext cx="21971000" cy="1434949"/>
          </a:xfrm>
          <a:prstGeom prst="rect">
            <a:avLst/>
          </a:prstGeom>
        </p:spPr>
        <p:txBody>
          <a:bodyPr/>
          <a:lstStyle/>
          <a:p>
            <a:r>
              <a:t>Titre de diapositive</a:t>
            </a:r>
          </a:p>
        </p:txBody>
      </p:sp>
      <p:sp>
        <p:nvSpPr>
          <p:cNvPr id="80" name="Sous-titre de diapositiv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Sous-titre de diapositive</a:t>
            </a:r>
          </a:p>
        </p:txBody>
      </p:sp>
      <p:sp>
        <p:nvSpPr>
          <p:cNvPr id="8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Ordre du jour">
    <p:spTree>
      <p:nvGrpSpPr>
        <p:cNvPr id="1" name=""/>
        <p:cNvGrpSpPr/>
        <p:nvPr/>
      </p:nvGrpSpPr>
      <p:grpSpPr>
        <a:xfrm>
          <a:off x="0" y="0"/>
          <a:ext cx="0" cy="0"/>
          <a:chOff x="0" y="0"/>
          <a:chExt cx="0" cy="0"/>
        </a:xfrm>
      </p:grpSpPr>
      <p:sp>
        <p:nvSpPr>
          <p:cNvPr id="88" name="Titre de l’ordre du jour"/>
          <p:cNvSpPr txBox="1">
            <a:spLocks noGrp="1"/>
          </p:cNvSpPr>
          <p:nvPr>
            <p:ph type="title" hasCustomPrompt="1"/>
          </p:nvPr>
        </p:nvSpPr>
        <p:spPr>
          <a:xfrm>
            <a:off x="1206500" y="1079500"/>
            <a:ext cx="21971000" cy="1435100"/>
          </a:xfrm>
          <a:prstGeom prst="rect">
            <a:avLst/>
          </a:prstGeom>
        </p:spPr>
        <p:txBody>
          <a:bodyPr/>
          <a:lstStyle/>
          <a:p>
            <a:r>
              <a:t>Titre de l’ordre du jour</a:t>
            </a:r>
          </a:p>
        </p:txBody>
      </p:sp>
      <p:sp>
        <p:nvSpPr>
          <p:cNvPr id="89" name="Sous-titre de l’ordre du jour"/>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Sous-titre de l’ordre du jour</a:t>
            </a:r>
          </a:p>
        </p:txBody>
      </p:sp>
      <p:sp>
        <p:nvSpPr>
          <p:cNvPr id="90" name="Texte niveau 1…"/>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Rubriques de l’ordre du jour</a:t>
            </a:r>
          </a:p>
          <a:p>
            <a:pPr lvl="1"/>
            <a:endParaRPr/>
          </a:p>
          <a:p>
            <a:pPr lvl="2"/>
            <a:endParaRPr/>
          </a:p>
          <a:p>
            <a:pPr lvl="3"/>
            <a:endParaRPr/>
          </a:p>
          <a:p>
            <a:pPr lvl="4"/>
            <a:endParaRPr/>
          </a:p>
        </p:txBody>
      </p:sp>
      <p:sp>
        <p:nvSpPr>
          <p:cNvPr id="9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re de diapositiv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Titre de diapositive</a:t>
            </a:r>
          </a:p>
        </p:txBody>
      </p:sp>
      <p:sp>
        <p:nvSpPr>
          <p:cNvPr id="3" name="Texte niveau 1…"/>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Texte de puce de diapositive</a:t>
            </a:r>
          </a:p>
          <a:p>
            <a:pPr lvl="1"/>
            <a:endParaRPr/>
          </a:p>
          <a:p>
            <a:pPr lvl="2"/>
            <a:endParaRPr/>
          </a:p>
          <a:p>
            <a:pPr lvl="3"/>
            <a:endParaRPr/>
          </a:p>
          <a:p>
            <a:pPr lvl="4"/>
            <a:endParaRPr/>
          </a:p>
        </p:txBody>
      </p:sp>
      <p:sp>
        <p:nvSpPr>
          <p:cNvPr id="4" name="Numéro de diapositive"/>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3.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2D80"/>
            </a:gs>
            <a:gs pos="100000">
              <a:srgbClr val="006A7D"/>
            </a:gs>
          </a:gsLst>
          <a:lin ang="2403961" scaled="0"/>
        </a:gradFill>
        <a:effectLst/>
      </p:bgPr>
    </p:bg>
    <p:spTree>
      <p:nvGrpSpPr>
        <p:cNvPr id="1" name=""/>
        <p:cNvGrpSpPr/>
        <p:nvPr/>
      </p:nvGrpSpPr>
      <p:grpSpPr>
        <a:xfrm>
          <a:off x="0" y="0"/>
          <a:ext cx="0" cy="0"/>
          <a:chOff x="0" y="0"/>
          <a:chExt cx="0" cy="0"/>
        </a:xfrm>
      </p:grpSpPr>
      <p:sp>
        <p:nvSpPr>
          <p:cNvPr id="176" name="MISSION  CONFIDENTIELLE"/>
          <p:cNvSpPr txBox="1"/>
          <p:nvPr/>
        </p:nvSpPr>
        <p:spPr>
          <a:xfrm>
            <a:off x="850101" y="12431048"/>
            <a:ext cx="2055458" cy="609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0" marR="0" lvl="0" indent="0" algn="l" defTabSz="2438338" rtl="0" eaLnBrk="1" fontAlgn="auto" latinLnBrk="0" hangingPunct="0">
              <a:lnSpc>
                <a:spcPct val="100000"/>
              </a:lnSpc>
              <a:spcBef>
                <a:spcPts val="0"/>
              </a:spcBef>
              <a:spcAft>
                <a:spcPts val="0"/>
              </a:spcAft>
              <a:buClrTx/>
              <a:buSzTx/>
              <a:buFontTx/>
              <a:buNone/>
              <a:tabLst/>
              <a:defRPr sz="1700">
                <a:solidFill>
                  <a:srgbClr val="FFFFFF"/>
                </a:solidFill>
                <a:latin typeface="Montserrat Regular"/>
                <a:ea typeface="Montserrat Regular"/>
                <a:cs typeface="Montserrat Regular"/>
                <a:sym typeface="Montserrat Regular"/>
              </a:defRPr>
            </a:pPr>
            <a:r>
              <a:rPr kumimoji="0" sz="1700" b="0" i="0" u="none" strike="noStrike" kern="0" cap="none" spc="0" normalizeH="0" baseline="0" noProof="0">
                <a:ln>
                  <a:noFill/>
                </a:ln>
                <a:solidFill>
                  <a:srgbClr val="FFFFFF"/>
                </a:solidFill>
                <a:effectLst/>
                <a:uLnTx/>
                <a:uFillTx/>
                <a:latin typeface="Montserrat Regular"/>
                <a:sym typeface="Montserrat Regular"/>
              </a:rPr>
              <a:t>MISSION </a:t>
            </a:r>
            <a:br>
              <a:rPr kumimoji="0" sz="1700" b="0" i="0" u="none" strike="noStrike" kern="0" cap="none" spc="0" normalizeH="0" baseline="0" noProof="0">
                <a:ln>
                  <a:noFill/>
                </a:ln>
                <a:solidFill>
                  <a:srgbClr val="FFFFFF"/>
                </a:solidFill>
                <a:effectLst/>
                <a:uLnTx/>
                <a:uFillTx/>
                <a:latin typeface="Montserrat Regular"/>
                <a:sym typeface="Montserrat Regular"/>
              </a:rPr>
            </a:br>
            <a:r>
              <a:rPr kumimoji="0" sz="1700" b="0" i="0" u="none" strike="noStrike" kern="0" cap="none" spc="0" normalizeH="0" baseline="0" noProof="0">
                <a:ln>
                  <a:noFill/>
                </a:ln>
                <a:solidFill>
                  <a:srgbClr val="FFFFFF"/>
                </a:solidFill>
                <a:effectLst/>
                <a:uLnTx/>
                <a:uFillTx/>
                <a:latin typeface="Montserrat Regular"/>
                <a:sym typeface="Montserrat Regular"/>
              </a:rPr>
              <a:t>CONFIDENTIELLE</a:t>
            </a:r>
          </a:p>
        </p:txBody>
      </p:sp>
      <p:sp>
        <p:nvSpPr>
          <p:cNvPr id="177" name="20.02.2021"/>
          <p:cNvSpPr txBox="1"/>
          <p:nvPr/>
        </p:nvSpPr>
        <p:spPr>
          <a:xfrm>
            <a:off x="894155" y="11996421"/>
            <a:ext cx="1200062" cy="35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1700">
                <a:solidFill>
                  <a:srgbClr val="FFFFFF"/>
                </a:solidFill>
                <a:latin typeface="Montserrat Regular"/>
                <a:ea typeface="Montserrat Regular"/>
                <a:cs typeface="Montserrat Regular"/>
                <a:sym typeface="Montserrat Regular"/>
              </a:defRPr>
            </a:lvl1p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sz="1700" b="0" i="0" u="none" strike="noStrike" kern="0" cap="none" spc="0" normalizeH="0" baseline="0" noProof="0">
                <a:ln>
                  <a:noFill/>
                </a:ln>
                <a:solidFill>
                  <a:srgbClr val="FFFFFF"/>
                </a:solidFill>
                <a:effectLst/>
                <a:uLnTx/>
                <a:uFillTx/>
                <a:latin typeface="Montserrat Regular"/>
                <a:sym typeface="Montserrat Regular"/>
              </a:rPr>
              <a:t>20.02.2021</a:t>
            </a:r>
          </a:p>
        </p:txBody>
      </p:sp>
      <p:pic>
        <p:nvPicPr>
          <p:cNvPr id="178" name="Image" descr="Image"/>
          <p:cNvPicPr>
            <a:picLocks noChangeAspect="1"/>
          </p:cNvPicPr>
          <p:nvPr/>
        </p:nvPicPr>
        <p:blipFill>
          <a:blip r:embed="rId2">
            <a:extLst/>
          </a:blip>
          <a:stretch>
            <a:fillRect/>
          </a:stretch>
        </p:blipFill>
        <p:spPr>
          <a:xfrm>
            <a:off x="861092" y="769773"/>
            <a:ext cx="2681788" cy="1535566"/>
          </a:xfrm>
          <a:prstGeom prst="rect">
            <a:avLst/>
          </a:prstGeom>
          <a:ln w="12700">
            <a:miter lim="400000"/>
          </a:ln>
        </p:spPr>
      </p:pic>
      <p:sp>
        <p:nvSpPr>
          <p:cNvPr id="5" name="MISSION DE SAUVETAGE D’URGENCE">
            <a:extLst>
              <a:ext uri="{FF2B5EF4-FFF2-40B4-BE49-F238E27FC236}">
                <a16:creationId xmlns:a16="http://schemas.microsoft.com/office/drawing/2014/main" id="{23F2AB7D-518F-6942-9400-8A7FAD39D9D9}"/>
              </a:ext>
            </a:extLst>
          </p:cNvPr>
          <p:cNvSpPr txBox="1"/>
          <p:nvPr/>
        </p:nvSpPr>
        <p:spPr>
          <a:xfrm>
            <a:off x="8762927" y="1587194"/>
            <a:ext cx="9435275" cy="718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000">
                <a:solidFill>
                  <a:srgbClr val="FFFFFF"/>
                </a:solidFill>
                <a:latin typeface="Montserrat Regular"/>
                <a:ea typeface="Montserrat Regular"/>
                <a:cs typeface="Montserrat Regular"/>
                <a:sym typeface="Montserrat Regular"/>
              </a:defRPr>
            </a:lvl1pPr>
          </a:lstStyle>
          <a:p>
            <a:r>
              <a:rPr lang="fr-FR" dirty="0">
                <a:latin typeface="Montserrat"/>
                <a:ea typeface="Montserrat"/>
                <a:cs typeface="Montserrat"/>
                <a:sym typeface="Montserrat"/>
              </a:rPr>
              <a:t>TOP-DEFENSE CLASS 3 DOCUMENT</a:t>
            </a:r>
          </a:p>
        </p:txBody>
      </p:sp>
      <p:sp>
        <p:nvSpPr>
          <p:cNvPr id="6" name="Ligne">
            <a:extLst>
              <a:ext uri="{FF2B5EF4-FFF2-40B4-BE49-F238E27FC236}">
                <a16:creationId xmlns:a16="http://schemas.microsoft.com/office/drawing/2014/main" id="{F33177F0-7766-154A-A326-70B0048EF39A}"/>
              </a:ext>
            </a:extLst>
          </p:cNvPr>
          <p:cNvSpPr/>
          <p:nvPr/>
        </p:nvSpPr>
        <p:spPr>
          <a:xfrm>
            <a:off x="4654546" y="11478266"/>
            <a:ext cx="17706266" cy="1"/>
          </a:xfrm>
          <a:prstGeom prst="line">
            <a:avLst/>
          </a:prstGeom>
          <a:ln w="12700">
            <a:solidFill>
              <a:srgbClr val="FFFFFF"/>
            </a:solidFill>
            <a:miter lim="400000"/>
          </a:ln>
        </p:spPr>
        <p:txBody>
          <a:bodyPr lIns="50800" tIns="50800" rIns="50800" bIns="50800" anchor="ctr"/>
          <a:lstStyle/>
          <a:p>
            <a:endParaRPr/>
          </a:p>
        </p:txBody>
      </p:sp>
      <p:sp>
        <p:nvSpPr>
          <p:cNvPr id="7" name="Ligne">
            <a:extLst>
              <a:ext uri="{FF2B5EF4-FFF2-40B4-BE49-F238E27FC236}">
                <a16:creationId xmlns:a16="http://schemas.microsoft.com/office/drawing/2014/main" id="{DD9F4527-EB53-6941-8FE3-7F19B55BAFE5}"/>
              </a:ext>
            </a:extLst>
          </p:cNvPr>
          <p:cNvSpPr/>
          <p:nvPr/>
        </p:nvSpPr>
        <p:spPr>
          <a:xfrm>
            <a:off x="4625270" y="2622399"/>
            <a:ext cx="17710553" cy="1"/>
          </a:xfrm>
          <a:prstGeom prst="line">
            <a:avLst/>
          </a:prstGeom>
          <a:ln w="12700">
            <a:solidFill>
              <a:srgbClr val="FFFFFF"/>
            </a:solidFill>
            <a:miter lim="400000"/>
          </a:ln>
        </p:spPr>
        <p:txBody>
          <a:bodyPr lIns="50800" tIns="50800" rIns="50800" bIns="50800" anchor="ctr"/>
          <a:lstStyle/>
          <a:p>
            <a:endParaRPr/>
          </a:p>
        </p:txBody>
      </p:sp>
      <p:sp>
        <p:nvSpPr>
          <p:cNvPr id="8" name="LANCEMENT  DE LA MISSION">
            <a:extLst>
              <a:ext uri="{FF2B5EF4-FFF2-40B4-BE49-F238E27FC236}">
                <a16:creationId xmlns:a16="http://schemas.microsoft.com/office/drawing/2014/main" id="{F338C7AE-80EC-E347-94C1-1B14DEEB0617}"/>
              </a:ext>
            </a:extLst>
          </p:cNvPr>
          <p:cNvSpPr txBox="1"/>
          <p:nvPr/>
        </p:nvSpPr>
        <p:spPr>
          <a:xfrm>
            <a:off x="2873999" y="4188498"/>
            <a:ext cx="21213093" cy="59247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nSpc>
                <a:spcPct val="80000"/>
              </a:lnSpc>
              <a:defRPr sz="18000">
                <a:solidFill>
                  <a:srgbClr val="FFFFFF"/>
                </a:solidFill>
                <a:latin typeface="Montserrat Bold"/>
                <a:ea typeface="Montserrat Bold"/>
                <a:cs typeface="Montserrat Bold"/>
                <a:sym typeface="Montserrat Bold"/>
              </a:defRPr>
            </a:pPr>
            <a:r>
              <a:rPr lang="fr-FR" sz="15000" dirty="0"/>
              <a:t>PZ29 PROTOCOL</a:t>
            </a:r>
          </a:p>
          <a:p>
            <a:pPr>
              <a:lnSpc>
                <a:spcPct val="80000"/>
              </a:lnSpc>
              <a:defRPr sz="18000">
                <a:solidFill>
                  <a:srgbClr val="FFFFFF"/>
                </a:solidFill>
                <a:latin typeface="Montserrat Bold"/>
                <a:ea typeface="Montserrat Bold"/>
                <a:cs typeface="Montserrat Bold"/>
                <a:sym typeface="Montserrat Bold"/>
              </a:defRPr>
            </a:pPr>
            <a:endParaRPr lang="fr-FR" sz="7200" dirty="0"/>
          </a:p>
          <a:p>
            <a:pPr>
              <a:lnSpc>
                <a:spcPct val="80000"/>
              </a:lnSpc>
              <a:defRPr sz="18000">
                <a:solidFill>
                  <a:srgbClr val="FFFFFF"/>
                </a:solidFill>
                <a:latin typeface="Montserrat Bold"/>
                <a:ea typeface="Montserrat Bold"/>
                <a:cs typeface="Montserrat Bold"/>
                <a:sym typeface="Montserrat Bold"/>
              </a:defRPr>
            </a:pPr>
            <a:r>
              <a:rPr lang="fr-FR" sz="12500" dirty="0" err="1"/>
              <a:t>Acoustic</a:t>
            </a:r>
            <a:r>
              <a:rPr lang="fr-FR" sz="12500" dirty="0"/>
              <a:t> Signature </a:t>
            </a:r>
            <a:r>
              <a:rPr lang="fr-FR" sz="12500" dirty="0" err="1"/>
              <a:t>Authentication</a:t>
            </a:r>
            <a:endParaRPr sz="12500" dirty="0"/>
          </a:p>
        </p:txBody>
      </p:sp>
    </p:spTree>
    <p:extLst>
      <p:ext uri="{BB962C8B-B14F-4D97-AF65-F5344CB8AC3E}">
        <p14:creationId xmlns:p14="http://schemas.microsoft.com/office/powerpoint/2010/main" val="29964339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7000" fill="hold" tmFilter="0, 0; .2, .5; .8, .5; 1, 0"/>
                                        <p:tgtEl>
                                          <p:spTgt spid="7"/>
                                        </p:tgtEl>
                                      </p:cBhvr>
                                    </p:animEffect>
                                    <p:animScale>
                                      <p:cBhvr>
                                        <p:cTn id="7" dur="3500" autoRev="1" fill="hold"/>
                                        <p:tgtEl>
                                          <p:spTgt spid="7"/>
                                        </p:tgtEl>
                                      </p:cBhvr>
                                      <p:by x="105000" y="105000"/>
                                    </p:animScale>
                                  </p:childTnLst>
                                </p:cTn>
                              </p:par>
                              <p:par>
                                <p:cTn id="8" presetID="26" presetClass="emph" presetSubtype="0" fill="hold" grpId="0" nodeType="withEffect">
                                  <p:stCondLst>
                                    <p:cond delay="0"/>
                                  </p:stCondLst>
                                  <p:childTnLst>
                                    <p:animEffect transition="out" filter="fade">
                                      <p:cBhvr>
                                        <p:cTn id="9" dur="7000" fill="hold" tmFilter="0, 0; .2, .5; .8, .5; 1, 0"/>
                                        <p:tgtEl>
                                          <p:spTgt spid="6"/>
                                        </p:tgtEl>
                                      </p:cBhvr>
                                    </p:animEffect>
                                    <p:animScale>
                                      <p:cBhvr>
                                        <p:cTn id="10" dur="350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dvAuto="0"/>
      <p:bldP spid="7" grpId="0"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2D80"/>
            </a:gs>
            <a:gs pos="100000">
              <a:srgbClr val="006A7D"/>
            </a:gs>
          </a:gsLst>
          <a:lin ang="2403961" scaled="0"/>
        </a:gradFill>
        <a:effectLst/>
      </p:bgPr>
    </p:bg>
    <p:spTree>
      <p:nvGrpSpPr>
        <p:cNvPr id="1" name=""/>
        <p:cNvGrpSpPr/>
        <p:nvPr/>
      </p:nvGrpSpPr>
      <p:grpSpPr>
        <a:xfrm>
          <a:off x="0" y="0"/>
          <a:ext cx="0" cy="0"/>
          <a:chOff x="0" y="0"/>
          <a:chExt cx="0" cy="0"/>
        </a:xfrm>
      </p:grpSpPr>
      <p:sp>
        <p:nvSpPr>
          <p:cNvPr id="176" name="MISSION  CONFIDENTIELLE"/>
          <p:cNvSpPr txBox="1"/>
          <p:nvPr/>
        </p:nvSpPr>
        <p:spPr>
          <a:xfrm>
            <a:off x="850101" y="12431048"/>
            <a:ext cx="2055458" cy="609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0" marR="0" lvl="0" indent="0" algn="l" defTabSz="2438338" rtl="0" eaLnBrk="1" fontAlgn="auto" latinLnBrk="0" hangingPunct="0">
              <a:lnSpc>
                <a:spcPct val="100000"/>
              </a:lnSpc>
              <a:spcBef>
                <a:spcPts val="0"/>
              </a:spcBef>
              <a:spcAft>
                <a:spcPts val="0"/>
              </a:spcAft>
              <a:buClrTx/>
              <a:buSzTx/>
              <a:buFontTx/>
              <a:buNone/>
              <a:tabLst/>
              <a:defRPr sz="1700">
                <a:solidFill>
                  <a:srgbClr val="FFFFFF"/>
                </a:solidFill>
                <a:latin typeface="Montserrat Regular"/>
                <a:ea typeface="Montserrat Regular"/>
                <a:cs typeface="Montserrat Regular"/>
                <a:sym typeface="Montserrat Regular"/>
              </a:defRPr>
            </a:pPr>
            <a:r>
              <a:rPr kumimoji="0" sz="1700" b="0" i="0" u="none" strike="noStrike" kern="0" cap="none" spc="0" normalizeH="0" baseline="0" noProof="0">
                <a:ln>
                  <a:noFill/>
                </a:ln>
                <a:solidFill>
                  <a:srgbClr val="FFFFFF"/>
                </a:solidFill>
                <a:effectLst/>
                <a:uLnTx/>
                <a:uFillTx/>
                <a:latin typeface="Montserrat Regular"/>
                <a:sym typeface="Montserrat Regular"/>
              </a:rPr>
              <a:t>MISSION </a:t>
            </a:r>
            <a:br>
              <a:rPr kumimoji="0" sz="1700" b="0" i="0" u="none" strike="noStrike" kern="0" cap="none" spc="0" normalizeH="0" baseline="0" noProof="0">
                <a:ln>
                  <a:noFill/>
                </a:ln>
                <a:solidFill>
                  <a:srgbClr val="FFFFFF"/>
                </a:solidFill>
                <a:effectLst/>
                <a:uLnTx/>
                <a:uFillTx/>
                <a:latin typeface="Montserrat Regular"/>
                <a:sym typeface="Montserrat Regular"/>
              </a:rPr>
            </a:br>
            <a:r>
              <a:rPr kumimoji="0" sz="1700" b="0" i="0" u="none" strike="noStrike" kern="0" cap="none" spc="0" normalizeH="0" baseline="0" noProof="0">
                <a:ln>
                  <a:noFill/>
                </a:ln>
                <a:solidFill>
                  <a:srgbClr val="FFFFFF"/>
                </a:solidFill>
                <a:effectLst/>
                <a:uLnTx/>
                <a:uFillTx/>
                <a:latin typeface="Montserrat Regular"/>
                <a:sym typeface="Montserrat Regular"/>
              </a:rPr>
              <a:t>CONFIDENTIELLE</a:t>
            </a:r>
          </a:p>
        </p:txBody>
      </p:sp>
      <p:sp>
        <p:nvSpPr>
          <p:cNvPr id="177" name="20.02.2021"/>
          <p:cNvSpPr txBox="1"/>
          <p:nvPr/>
        </p:nvSpPr>
        <p:spPr>
          <a:xfrm>
            <a:off x="894155" y="11992121"/>
            <a:ext cx="1096454"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1700">
                <a:solidFill>
                  <a:srgbClr val="FFFFFF"/>
                </a:solidFill>
                <a:latin typeface="Montserrat Regular"/>
                <a:ea typeface="Montserrat Regular"/>
                <a:cs typeface="Montserrat Regular"/>
                <a:sym typeface="Montserrat Regular"/>
              </a:defRPr>
            </a:lvl1p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sz="1700" b="0" i="0" u="none" strike="noStrike" kern="0" cap="none" spc="0" normalizeH="0" baseline="0" noProof="0" dirty="0">
                <a:ln>
                  <a:noFill/>
                </a:ln>
                <a:solidFill>
                  <a:srgbClr val="FFFFFF"/>
                </a:solidFill>
                <a:effectLst/>
                <a:uLnTx/>
                <a:uFillTx/>
                <a:latin typeface="Montserrat Regular"/>
                <a:sym typeface="Montserrat Regular"/>
              </a:rPr>
              <a:t>0</a:t>
            </a:r>
            <a:r>
              <a:rPr kumimoji="0" lang="fr-FR" sz="1700" b="0" i="0" u="none" strike="noStrike" kern="0" cap="none" spc="0" normalizeH="0" baseline="0" noProof="0" dirty="0">
                <a:ln>
                  <a:noFill/>
                </a:ln>
                <a:solidFill>
                  <a:srgbClr val="FFFFFF"/>
                </a:solidFill>
                <a:effectLst/>
                <a:uLnTx/>
                <a:uFillTx/>
                <a:latin typeface="Montserrat Regular"/>
                <a:sym typeface="Montserrat Regular"/>
              </a:rPr>
              <a:t>7</a:t>
            </a:r>
            <a:r>
              <a:rPr kumimoji="0" sz="1700" b="0" i="0" u="none" strike="noStrike" kern="0" cap="none" spc="0" normalizeH="0" baseline="0" noProof="0" dirty="0">
                <a:ln>
                  <a:noFill/>
                </a:ln>
                <a:solidFill>
                  <a:srgbClr val="FFFFFF"/>
                </a:solidFill>
                <a:effectLst/>
                <a:uLnTx/>
                <a:uFillTx/>
                <a:latin typeface="Montserrat Regular"/>
                <a:sym typeface="Montserrat Regular"/>
              </a:rPr>
              <a:t>.0</a:t>
            </a:r>
            <a:r>
              <a:rPr kumimoji="0" lang="fr-FR" sz="1700" b="0" i="0" u="none" strike="noStrike" kern="0" cap="none" spc="0" normalizeH="0" baseline="0" noProof="0" dirty="0">
                <a:ln>
                  <a:noFill/>
                </a:ln>
                <a:solidFill>
                  <a:srgbClr val="FFFFFF"/>
                </a:solidFill>
                <a:effectLst/>
                <a:uLnTx/>
                <a:uFillTx/>
                <a:latin typeface="Montserrat Regular"/>
                <a:sym typeface="Montserrat Regular"/>
              </a:rPr>
              <a:t>5</a:t>
            </a:r>
            <a:r>
              <a:rPr kumimoji="0" sz="1700" b="0" i="0" u="none" strike="noStrike" kern="0" cap="none" spc="0" normalizeH="0" baseline="0" noProof="0" dirty="0">
                <a:ln>
                  <a:noFill/>
                </a:ln>
                <a:solidFill>
                  <a:srgbClr val="FFFFFF"/>
                </a:solidFill>
                <a:effectLst/>
                <a:uLnTx/>
                <a:uFillTx/>
                <a:latin typeface="Montserrat Regular"/>
                <a:sym typeface="Montserrat Regular"/>
              </a:rPr>
              <a:t>.2021</a:t>
            </a:r>
          </a:p>
        </p:txBody>
      </p:sp>
      <p:pic>
        <p:nvPicPr>
          <p:cNvPr id="178" name="Image" descr="Image"/>
          <p:cNvPicPr>
            <a:picLocks noChangeAspect="1"/>
          </p:cNvPicPr>
          <p:nvPr/>
        </p:nvPicPr>
        <p:blipFill>
          <a:blip r:embed="rId2">
            <a:extLst/>
          </a:blip>
          <a:stretch>
            <a:fillRect/>
          </a:stretch>
        </p:blipFill>
        <p:spPr>
          <a:xfrm>
            <a:off x="861092" y="769773"/>
            <a:ext cx="2681788" cy="1535566"/>
          </a:xfrm>
          <a:prstGeom prst="rect">
            <a:avLst/>
          </a:prstGeom>
          <a:ln w="12700">
            <a:miter lim="400000"/>
          </a:ln>
        </p:spPr>
      </p:pic>
      <p:sp>
        <p:nvSpPr>
          <p:cNvPr id="9" name="MISSION DE SAUVETAGE D’URGENCE">
            <a:extLst>
              <a:ext uri="{FF2B5EF4-FFF2-40B4-BE49-F238E27FC236}">
                <a16:creationId xmlns:a16="http://schemas.microsoft.com/office/drawing/2014/main" id="{37008F53-EAD5-F240-B828-1868C2E32B86}"/>
              </a:ext>
            </a:extLst>
          </p:cNvPr>
          <p:cNvSpPr txBox="1"/>
          <p:nvPr/>
        </p:nvSpPr>
        <p:spPr>
          <a:xfrm>
            <a:off x="4524137" y="3181345"/>
            <a:ext cx="16366386" cy="82278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nchorCtr="0">
            <a:spAutoFit/>
          </a:bodyPr>
          <a:lstStyle>
            <a:lvl1pPr>
              <a:defRPr sz="4000">
                <a:solidFill>
                  <a:srgbClr val="FFFFFF"/>
                </a:solidFill>
                <a:latin typeface="Montserrat Regular"/>
                <a:ea typeface="Montserrat Regular"/>
                <a:cs typeface="Montserrat Regular"/>
                <a:sym typeface="Montserrat Regular"/>
              </a:defRPr>
            </a:lvl1pPr>
          </a:lstStyle>
          <a:p>
            <a:pPr algn="l"/>
            <a:r>
              <a:rPr lang="fr-FR" sz="4400" b="1" dirty="0">
                <a:latin typeface="Montserrat" pitchFamily="2" charset="77"/>
              </a:rPr>
              <a:t>Objective: </a:t>
            </a:r>
            <a:r>
              <a:rPr lang="en-US" sz="4400" dirty="0"/>
              <a:t>provide the agent with a protocol for the manufacture of original musical instruments with the acoustic signature of the produced notes. The agent can then use it with his contact to authenticate the messages received</a:t>
            </a:r>
            <a:r>
              <a:rPr lang="fr-FR" sz="4400" dirty="0"/>
              <a:t>.</a:t>
            </a:r>
          </a:p>
          <a:p>
            <a:pPr algn="l"/>
            <a:endParaRPr lang="fr-FR" sz="4400" dirty="0"/>
          </a:p>
          <a:p>
            <a:pPr algn="l"/>
            <a:r>
              <a:rPr lang="fr-FR" sz="4400" b="1" dirty="0">
                <a:latin typeface="Montserrat" pitchFamily="2" charset="77"/>
              </a:rPr>
              <a:t>Hardware</a:t>
            </a:r>
            <a:r>
              <a:rPr lang="fr-FR" sz="4400" dirty="0"/>
              <a:t>: </a:t>
            </a:r>
            <a:r>
              <a:rPr lang="en-US" sz="4400" dirty="0"/>
              <a:t>Use everyday materials. The use of electronic equipment is prohibited except to analyze the signals</a:t>
            </a:r>
            <a:r>
              <a:rPr lang="fr-FR" sz="4400" dirty="0"/>
              <a:t>.</a:t>
            </a:r>
          </a:p>
          <a:p>
            <a:pPr algn="l"/>
            <a:endParaRPr lang="fr-FR" sz="4400" b="1" dirty="0">
              <a:latin typeface="Montserrat" pitchFamily="2" charset="77"/>
            </a:endParaRPr>
          </a:p>
          <a:p>
            <a:pPr algn="l"/>
            <a:r>
              <a:rPr lang="fr-FR" sz="4400" b="1" dirty="0" err="1">
                <a:latin typeface="Montserrat" pitchFamily="2" charset="77"/>
              </a:rPr>
              <a:t>Criteria</a:t>
            </a:r>
            <a:r>
              <a:rPr lang="fr-FR" sz="4400" b="1" dirty="0">
                <a:latin typeface="Montserrat" pitchFamily="2" charset="77"/>
              </a:rPr>
              <a:t>:</a:t>
            </a:r>
            <a:r>
              <a:rPr lang="fr-FR" sz="4400" dirty="0">
                <a:latin typeface="Montserrat" pitchFamily="2" charset="77"/>
              </a:rPr>
              <a:t> </a:t>
            </a:r>
            <a:r>
              <a:rPr lang="en-US" sz="4400" dirty="0">
                <a:latin typeface="Montserrat" pitchFamily="2" charset="77"/>
              </a:rPr>
              <a:t>the instruments invented must be as reproducible as possible but sufficiently original so that they cannot be copied by usual instruments</a:t>
            </a:r>
            <a:r>
              <a:rPr lang="fr-FR" sz="4400" dirty="0">
                <a:latin typeface="Montserrat" pitchFamily="2" charset="77"/>
              </a:rPr>
              <a:t>.</a:t>
            </a:r>
            <a:endParaRPr lang="fr-FR" sz="4400" dirty="0"/>
          </a:p>
        </p:txBody>
      </p:sp>
      <p:sp>
        <p:nvSpPr>
          <p:cNvPr id="10" name="Ligne">
            <a:extLst>
              <a:ext uri="{FF2B5EF4-FFF2-40B4-BE49-F238E27FC236}">
                <a16:creationId xmlns:a16="http://schemas.microsoft.com/office/drawing/2014/main" id="{3EAF4F4F-B751-E449-93DF-D5BCC6A19B9D}"/>
              </a:ext>
            </a:extLst>
          </p:cNvPr>
          <p:cNvSpPr/>
          <p:nvPr/>
        </p:nvSpPr>
        <p:spPr>
          <a:xfrm>
            <a:off x="4524137" y="12735847"/>
            <a:ext cx="17706266" cy="1"/>
          </a:xfrm>
          <a:prstGeom prst="line">
            <a:avLst/>
          </a:prstGeom>
          <a:ln w="12700">
            <a:solidFill>
              <a:srgbClr val="FFFFFF"/>
            </a:solidFill>
            <a:miter lim="400000"/>
          </a:ln>
        </p:spPr>
        <p:txBody>
          <a:bodyPr lIns="50800" tIns="50800" rIns="50800" bIns="50800" anchor="ctr"/>
          <a:lstStyle/>
          <a:p>
            <a:endParaRPr/>
          </a:p>
        </p:txBody>
      </p:sp>
      <p:sp>
        <p:nvSpPr>
          <p:cNvPr id="11" name="Ligne">
            <a:extLst>
              <a:ext uri="{FF2B5EF4-FFF2-40B4-BE49-F238E27FC236}">
                <a16:creationId xmlns:a16="http://schemas.microsoft.com/office/drawing/2014/main" id="{554339F0-F5B2-2949-BE82-9F4C83129813}"/>
              </a:ext>
            </a:extLst>
          </p:cNvPr>
          <p:cNvSpPr/>
          <p:nvPr/>
        </p:nvSpPr>
        <p:spPr>
          <a:xfrm>
            <a:off x="4524138" y="1626866"/>
            <a:ext cx="17710553" cy="1"/>
          </a:xfrm>
          <a:prstGeom prst="line">
            <a:avLst/>
          </a:prstGeom>
          <a:ln w="12700">
            <a:solidFill>
              <a:srgbClr val="FFFFFF"/>
            </a:solidFill>
            <a:miter lim="400000"/>
          </a:ln>
        </p:spPr>
        <p:txBody>
          <a:bodyPr lIns="50800" tIns="50800" rIns="50800" bIns="50800" anchor="ctr"/>
          <a:lstStyle/>
          <a:p>
            <a:endParaRPr/>
          </a:p>
        </p:txBody>
      </p:sp>
      <p:sp>
        <p:nvSpPr>
          <p:cNvPr id="12" name="LANCEMENT  DE LA MISSION">
            <a:extLst>
              <a:ext uri="{FF2B5EF4-FFF2-40B4-BE49-F238E27FC236}">
                <a16:creationId xmlns:a16="http://schemas.microsoft.com/office/drawing/2014/main" id="{4650A1E6-3E76-824D-B97F-D51E379E5DAB}"/>
              </a:ext>
            </a:extLst>
          </p:cNvPr>
          <p:cNvSpPr txBox="1"/>
          <p:nvPr/>
        </p:nvSpPr>
        <p:spPr>
          <a:xfrm>
            <a:off x="4524138" y="730168"/>
            <a:ext cx="19637124" cy="7723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l">
              <a:lnSpc>
                <a:spcPct val="80000"/>
              </a:lnSpc>
              <a:defRPr sz="18000">
                <a:solidFill>
                  <a:srgbClr val="FFFFFF"/>
                </a:solidFill>
                <a:latin typeface="Montserrat Bold"/>
                <a:ea typeface="Montserrat Bold"/>
                <a:cs typeface="Montserrat Bold"/>
                <a:sym typeface="Montserrat Bold"/>
              </a:defRPr>
            </a:pPr>
            <a:r>
              <a:rPr lang="fr-FR" sz="5400" dirty="0"/>
              <a:t>PROTOCOL ACOUSTIC SIGNATURE AUTHENTICATION</a:t>
            </a:r>
          </a:p>
        </p:txBody>
      </p:sp>
      <p:pic>
        <p:nvPicPr>
          <p:cNvPr id="6" name="Image 5">
            <a:extLst>
              <a:ext uri="{FF2B5EF4-FFF2-40B4-BE49-F238E27FC236}">
                <a16:creationId xmlns:a16="http://schemas.microsoft.com/office/drawing/2014/main" id="{FF8A80C5-1182-465A-9912-3EE705A25E4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3000" b="98333" l="10000" r="90000">
                        <a14:foregroundMark x1="52167" y1="3000" x2="52167" y2="3000"/>
                        <a14:foregroundMark x1="59333" y1="63500" x2="59333" y2="63500"/>
                        <a14:foregroundMark x1="58167" y1="58167" x2="58167" y2="58167"/>
                        <a14:foregroundMark x1="50500" y1="89500" x2="50500" y2="89500"/>
                        <a14:foregroundMark x1="44667" y1="89333" x2="44667" y2="89333"/>
                        <a14:foregroundMark x1="45333" y1="91833" x2="45333" y2="91833"/>
                        <a14:foregroundMark x1="51833" y1="89833" x2="51833" y2="89833"/>
                        <a14:foregroundMark x1="50333" y1="92833" x2="50333" y2="92833"/>
                        <a14:foregroundMark x1="48667" y1="98333" x2="48667" y2="98333"/>
                        <a14:foregroundMark x1="58833" y1="66667" x2="58833" y2="66667"/>
                        <a14:backgroundMark x1="53833" y1="45000" x2="53833" y2="45000"/>
                        <a14:backgroundMark x1="54333" y1="56500" x2="54333" y2="56500"/>
                      </a14:backgroundRemoval>
                    </a14:imgEffect>
                  </a14:imgLayer>
                </a14:imgProps>
              </a:ext>
              <a:ext uri="{28A0092B-C50C-407E-A947-70E740481C1C}">
                <a14:useLocalDpi xmlns:a14="http://schemas.microsoft.com/office/drawing/2010/main" val="0"/>
              </a:ext>
            </a:extLst>
          </a:blip>
          <a:stretch>
            <a:fillRect/>
          </a:stretch>
        </p:blipFill>
        <p:spPr>
          <a:xfrm>
            <a:off x="19033852" y="4136908"/>
            <a:ext cx="7105756" cy="7105756"/>
          </a:xfrm>
          <a:prstGeom prst="rect">
            <a:avLst/>
          </a:prstGeom>
        </p:spPr>
      </p:pic>
    </p:spTree>
    <p:extLst>
      <p:ext uri="{BB962C8B-B14F-4D97-AF65-F5344CB8AC3E}">
        <p14:creationId xmlns:p14="http://schemas.microsoft.com/office/powerpoint/2010/main" val="20312235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7000" fill="hold" tmFilter="0, 0; .2, .5; .8, .5; 1, 0"/>
                                        <p:tgtEl>
                                          <p:spTgt spid="11"/>
                                        </p:tgtEl>
                                      </p:cBhvr>
                                    </p:animEffect>
                                    <p:animScale>
                                      <p:cBhvr>
                                        <p:cTn id="7" dur="3500" autoRev="1" fill="hold"/>
                                        <p:tgtEl>
                                          <p:spTgt spid="11"/>
                                        </p:tgtEl>
                                      </p:cBhvr>
                                      <p:by x="105000" y="105000"/>
                                    </p:animScale>
                                  </p:childTnLst>
                                </p:cTn>
                              </p:par>
                              <p:par>
                                <p:cTn id="8" presetID="26" presetClass="emph" presetSubtype="0" fill="hold" grpId="0" nodeType="withEffect">
                                  <p:stCondLst>
                                    <p:cond delay="0"/>
                                  </p:stCondLst>
                                  <p:childTnLst>
                                    <p:animEffect transition="out" filter="fade">
                                      <p:cBhvr>
                                        <p:cTn id="9" dur="7000" fill="hold" tmFilter="0, 0; .2, .5; .8, .5; 1, 0"/>
                                        <p:tgtEl>
                                          <p:spTgt spid="10"/>
                                        </p:tgtEl>
                                      </p:cBhvr>
                                    </p:animEffect>
                                    <p:animScale>
                                      <p:cBhvr>
                                        <p:cTn id="10" dur="350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advAuto="0"/>
      <p:bldP spid="11"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2D80"/>
            </a:gs>
            <a:gs pos="100000">
              <a:srgbClr val="006A7D"/>
            </a:gs>
          </a:gsLst>
          <a:lin ang="2403961" scaled="0"/>
        </a:gradFill>
        <a:effectLst/>
      </p:bgPr>
    </p:bg>
    <p:spTree>
      <p:nvGrpSpPr>
        <p:cNvPr id="1" name=""/>
        <p:cNvGrpSpPr/>
        <p:nvPr/>
      </p:nvGrpSpPr>
      <p:grpSpPr>
        <a:xfrm>
          <a:off x="0" y="0"/>
          <a:ext cx="0" cy="0"/>
          <a:chOff x="0" y="0"/>
          <a:chExt cx="0" cy="0"/>
        </a:xfrm>
      </p:grpSpPr>
      <p:sp>
        <p:nvSpPr>
          <p:cNvPr id="176" name="MISSION  CONFIDENTIELLE"/>
          <p:cNvSpPr txBox="1"/>
          <p:nvPr/>
        </p:nvSpPr>
        <p:spPr>
          <a:xfrm>
            <a:off x="850101" y="12431048"/>
            <a:ext cx="2055458" cy="609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0" marR="0" lvl="0" indent="0" algn="l" defTabSz="2438338" rtl="0" eaLnBrk="1" fontAlgn="auto" latinLnBrk="0" hangingPunct="0">
              <a:lnSpc>
                <a:spcPct val="100000"/>
              </a:lnSpc>
              <a:spcBef>
                <a:spcPts val="0"/>
              </a:spcBef>
              <a:spcAft>
                <a:spcPts val="0"/>
              </a:spcAft>
              <a:buClrTx/>
              <a:buSzTx/>
              <a:buFontTx/>
              <a:buNone/>
              <a:tabLst/>
              <a:defRPr sz="1700">
                <a:solidFill>
                  <a:srgbClr val="FFFFFF"/>
                </a:solidFill>
                <a:latin typeface="Montserrat Regular"/>
                <a:ea typeface="Montserrat Regular"/>
                <a:cs typeface="Montserrat Regular"/>
                <a:sym typeface="Montserrat Regular"/>
              </a:defRPr>
            </a:pPr>
            <a:r>
              <a:rPr kumimoji="0" sz="1700" b="0" i="0" u="none" strike="noStrike" kern="0" cap="none" spc="0" normalizeH="0" baseline="0" noProof="0">
                <a:ln>
                  <a:noFill/>
                </a:ln>
                <a:solidFill>
                  <a:srgbClr val="FFFFFF"/>
                </a:solidFill>
                <a:effectLst/>
                <a:uLnTx/>
                <a:uFillTx/>
                <a:latin typeface="Montserrat Regular"/>
                <a:sym typeface="Montserrat Regular"/>
              </a:rPr>
              <a:t>MISSION </a:t>
            </a:r>
            <a:br>
              <a:rPr kumimoji="0" sz="1700" b="0" i="0" u="none" strike="noStrike" kern="0" cap="none" spc="0" normalizeH="0" baseline="0" noProof="0">
                <a:ln>
                  <a:noFill/>
                </a:ln>
                <a:solidFill>
                  <a:srgbClr val="FFFFFF"/>
                </a:solidFill>
                <a:effectLst/>
                <a:uLnTx/>
                <a:uFillTx/>
                <a:latin typeface="Montserrat Regular"/>
                <a:sym typeface="Montserrat Regular"/>
              </a:rPr>
            </a:br>
            <a:r>
              <a:rPr kumimoji="0" sz="1700" b="0" i="0" u="none" strike="noStrike" kern="0" cap="none" spc="0" normalizeH="0" baseline="0" noProof="0">
                <a:ln>
                  <a:noFill/>
                </a:ln>
                <a:solidFill>
                  <a:srgbClr val="FFFFFF"/>
                </a:solidFill>
                <a:effectLst/>
                <a:uLnTx/>
                <a:uFillTx/>
                <a:latin typeface="Montserrat Regular"/>
                <a:sym typeface="Montserrat Regular"/>
              </a:rPr>
              <a:t>CONFIDENTIELLE</a:t>
            </a:r>
          </a:p>
        </p:txBody>
      </p:sp>
      <p:sp>
        <p:nvSpPr>
          <p:cNvPr id="177" name="20.02.2021"/>
          <p:cNvSpPr txBox="1"/>
          <p:nvPr/>
        </p:nvSpPr>
        <p:spPr>
          <a:xfrm>
            <a:off x="894155" y="11992121"/>
            <a:ext cx="1096454"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1700">
                <a:solidFill>
                  <a:srgbClr val="FFFFFF"/>
                </a:solidFill>
                <a:latin typeface="Montserrat Regular"/>
                <a:ea typeface="Montserrat Regular"/>
                <a:cs typeface="Montserrat Regular"/>
                <a:sym typeface="Montserrat Regular"/>
              </a:defRPr>
            </a:lvl1pPr>
          </a:lstStyle>
          <a:p>
            <a:pPr marL="0" marR="0" lvl="0" indent="0" algn="l" defTabSz="2438338" rtl="0" eaLnBrk="1" fontAlgn="auto" latinLnBrk="0" hangingPunct="0">
              <a:lnSpc>
                <a:spcPct val="100000"/>
              </a:lnSpc>
              <a:spcBef>
                <a:spcPts val="0"/>
              </a:spcBef>
              <a:spcAft>
                <a:spcPts val="0"/>
              </a:spcAft>
              <a:buClrTx/>
              <a:buSzTx/>
              <a:buFontTx/>
              <a:buNone/>
              <a:tabLst/>
              <a:defRPr/>
            </a:pPr>
            <a:r>
              <a:rPr lang="fr-FR" dirty="0"/>
              <a:t>07</a:t>
            </a:r>
            <a:r>
              <a:rPr kumimoji="0" sz="1700" b="0" i="0" u="none" strike="noStrike" kern="0" cap="none" spc="0" normalizeH="0" baseline="0" noProof="0" dirty="0">
                <a:ln>
                  <a:noFill/>
                </a:ln>
                <a:solidFill>
                  <a:srgbClr val="FFFFFF"/>
                </a:solidFill>
                <a:effectLst/>
                <a:uLnTx/>
                <a:uFillTx/>
                <a:latin typeface="Montserrat Regular"/>
                <a:sym typeface="Montserrat Regular"/>
              </a:rPr>
              <a:t>.0</a:t>
            </a:r>
            <a:r>
              <a:rPr kumimoji="0" lang="fr-FR" sz="1700" b="0" i="0" u="none" strike="noStrike" kern="0" cap="none" spc="0" normalizeH="0" baseline="0" noProof="0" dirty="0">
                <a:ln>
                  <a:noFill/>
                </a:ln>
                <a:solidFill>
                  <a:srgbClr val="FFFFFF"/>
                </a:solidFill>
                <a:effectLst/>
                <a:uLnTx/>
                <a:uFillTx/>
                <a:latin typeface="Montserrat Regular"/>
                <a:sym typeface="Montserrat Regular"/>
              </a:rPr>
              <a:t>5</a:t>
            </a:r>
            <a:r>
              <a:rPr kumimoji="0" sz="1700" b="0" i="0" u="none" strike="noStrike" kern="0" cap="none" spc="0" normalizeH="0" baseline="0" noProof="0" dirty="0">
                <a:ln>
                  <a:noFill/>
                </a:ln>
                <a:solidFill>
                  <a:srgbClr val="FFFFFF"/>
                </a:solidFill>
                <a:effectLst/>
                <a:uLnTx/>
                <a:uFillTx/>
                <a:latin typeface="Montserrat Regular"/>
                <a:sym typeface="Montserrat Regular"/>
              </a:rPr>
              <a:t>.2021</a:t>
            </a:r>
          </a:p>
        </p:txBody>
      </p:sp>
      <p:pic>
        <p:nvPicPr>
          <p:cNvPr id="178" name="Image" descr="Image"/>
          <p:cNvPicPr>
            <a:picLocks noChangeAspect="1"/>
          </p:cNvPicPr>
          <p:nvPr/>
        </p:nvPicPr>
        <p:blipFill>
          <a:blip r:embed="rId2">
            <a:extLst/>
          </a:blip>
          <a:stretch>
            <a:fillRect/>
          </a:stretch>
        </p:blipFill>
        <p:spPr>
          <a:xfrm>
            <a:off x="861092" y="769773"/>
            <a:ext cx="2681788" cy="1535566"/>
          </a:xfrm>
          <a:prstGeom prst="rect">
            <a:avLst/>
          </a:prstGeom>
          <a:ln w="12700">
            <a:miter lim="400000"/>
          </a:ln>
        </p:spPr>
      </p:pic>
      <p:sp>
        <p:nvSpPr>
          <p:cNvPr id="9" name="MISSION DE SAUVETAGE D’URGENCE">
            <a:extLst>
              <a:ext uri="{FF2B5EF4-FFF2-40B4-BE49-F238E27FC236}">
                <a16:creationId xmlns:a16="http://schemas.microsoft.com/office/drawing/2014/main" id="{37008F53-EAD5-F240-B828-1868C2E32B86}"/>
              </a:ext>
            </a:extLst>
          </p:cNvPr>
          <p:cNvSpPr txBox="1"/>
          <p:nvPr/>
        </p:nvSpPr>
        <p:spPr>
          <a:xfrm>
            <a:off x="3383023" y="2953276"/>
            <a:ext cx="15769946" cy="87203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nchorCtr="0">
            <a:spAutoFit/>
          </a:bodyPr>
          <a:lstStyle>
            <a:lvl1pPr>
              <a:defRPr sz="4000">
                <a:solidFill>
                  <a:srgbClr val="FFFFFF"/>
                </a:solidFill>
                <a:latin typeface="Montserrat Regular"/>
                <a:ea typeface="Montserrat Regular"/>
                <a:cs typeface="Montserrat Regular"/>
                <a:sym typeface="Montserrat Regular"/>
              </a:defRPr>
            </a:lvl1pPr>
          </a:lstStyle>
          <a:p>
            <a:pPr lvl="0" algn="l">
              <a:defRPr/>
            </a:pPr>
            <a:r>
              <a:rPr lang="en-US" dirty="0"/>
              <a:t>The </a:t>
            </a:r>
            <a:r>
              <a:rPr lang="en-US" dirty="0" err="1"/>
              <a:t>gitech</a:t>
            </a:r>
            <a:r>
              <a:rPr lang="en-US" dirty="0"/>
              <a:t> will follow a multi-test procedure to promote diversity of solutions</a:t>
            </a:r>
            <a:r>
              <a:rPr kumimoji="0" lang="fr-FR" b="0" i="0" u="none" strike="noStrike" kern="0" cap="none" spc="0" normalizeH="0" baseline="0" noProof="0" dirty="0">
                <a:ln>
                  <a:noFill/>
                </a:ln>
                <a:solidFill>
                  <a:srgbClr val="FFFFFF"/>
                </a:solidFill>
                <a:effectLst/>
                <a:uLnTx/>
                <a:uFillTx/>
                <a:latin typeface="Montserrat Regular"/>
                <a:sym typeface="Montserrat Regular"/>
              </a:rPr>
              <a:t>.</a:t>
            </a:r>
          </a:p>
          <a:p>
            <a:pPr marL="0" marR="0" lvl="0" indent="0" algn="l" defTabSz="2438338" rtl="0" eaLnBrk="1" fontAlgn="auto" latinLnBrk="0" hangingPunct="0">
              <a:lnSpc>
                <a:spcPct val="100000"/>
              </a:lnSpc>
              <a:spcBef>
                <a:spcPts val="0"/>
              </a:spcBef>
              <a:spcAft>
                <a:spcPts val="0"/>
              </a:spcAft>
              <a:buClrTx/>
              <a:buSzTx/>
              <a:buFontTx/>
              <a:buNone/>
              <a:tabLst/>
              <a:defRPr/>
            </a:pPr>
            <a:endParaRPr lang="fr-FR" dirty="0"/>
          </a:p>
          <a:p>
            <a:pPr marL="742950" lvl="0" indent="-742950" algn="l">
              <a:buAutoNum type="arabicPeriod"/>
              <a:defRPr/>
            </a:pPr>
            <a:r>
              <a:rPr lang="en-US" dirty="0"/>
              <a:t>Teams must make instruments to generate </a:t>
            </a:r>
            <a:r>
              <a:rPr lang="en-US" b="1" dirty="0"/>
              <a:t>26 different notes</a:t>
            </a:r>
            <a:r>
              <a:rPr lang="en-US" dirty="0"/>
              <a:t>, which the teams divide among themselves as they wish. The instruments must be as different as possible to strengthen the security of authentication</a:t>
            </a:r>
          </a:p>
          <a:p>
            <a:pPr marL="742950" lvl="0" indent="-742950" algn="l">
              <a:buAutoNum type="arabicPeriod"/>
              <a:defRPr/>
            </a:pPr>
            <a:endParaRPr lang="fr-FR" dirty="0"/>
          </a:p>
          <a:p>
            <a:pPr marL="742950" lvl="0" indent="-742950" algn="l">
              <a:buAutoNum type="arabicPeriod"/>
              <a:defRPr/>
            </a:pPr>
            <a:r>
              <a:rPr lang="en-US" dirty="0"/>
              <a:t>For each instrument, the agent must be provided with a protocol explaining </a:t>
            </a:r>
            <a:r>
              <a:rPr lang="en-US" b="1" dirty="0"/>
              <a:t>how to make it (photos allowed)</a:t>
            </a:r>
            <a:r>
              <a:rPr lang="en-US" dirty="0"/>
              <a:t>. It will also be necessary to provide an </a:t>
            </a:r>
            <a:r>
              <a:rPr lang="en-US" b="1" dirty="0"/>
              <a:t>acoustic characterization </a:t>
            </a:r>
            <a:r>
              <a:rPr lang="en-US" dirty="0"/>
              <a:t>which specifies how to recognize this instrument compared to others from its spectrum.</a:t>
            </a:r>
            <a:r>
              <a:rPr kumimoji="0" lang="fr-FR" b="0" i="0" u="none" strike="noStrike" kern="0" cap="none" spc="0" normalizeH="0" baseline="0" noProof="0" dirty="0">
                <a:ln>
                  <a:noFill/>
                </a:ln>
                <a:solidFill>
                  <a:srgbClr val="FFFFFF"/>
                </a:solidFill>
                <a:effectLst/>
                <a:uLnTx/>
                <a:uFillTx/>
                <a:latin typeface="Montserrat Regular"/>
                <a:sym typeface="Montserrat Regular"/>
              </a:rPr>
              <a:t>.</a:t>
            </a:r>
          </a:p>
          <a:p>
            <a:pPr marL="571500" marR="0" lvl="0" indent="-571500" algn="l" defTabSz="2438338" rtl="0" eaLnBrk="1" fontAlgn="auto" latinLnBrk="0" hangingPunct="0">
              <a:lnSpc>
                <a:spcPct val="100000"/>
              </a:lnSpc>
              <a:spcBef>
                <a:spcPts val="0"/>
              </a:spcBef>
              <a:spcAft>
                <a:spcPts val="0"/>
              </a:spcAft>
              <a:buClrTx/>
              <a:buSzTx/>
              <a:buFontTx/>
              <a:buChar char="-"/>
              <a:tabLst/>
              <a:defRPr/>
            </a:pPr>
            <a:endParaRPr kumimoji="0" lang="fr-FR" b="0" i="0" u="none" strike="noStrike" kern="0" cap="none" spc="0" normalizeH="0" baseline="0" noProof="0" dirty="0">
              <a:ln>
                <a:noFill/>
              </a:ln>
              <a:solidFill>
                <a:srgbClr val="FFFFFF"/>
              </a:solidFill>
              <a:effectLst/>
              <a:uLnTx/>
              <a:uFillTx/>
              <a:latin typeface="Montserrat Regular"/>
              <a:sym typeface="Montserrat Regular"/>
            </a:endParaRPr>
          </a:p>
        </p:txBody>
      </p:sp>
      <p:sp>
        <p:nvSpPr>
          <p:cNvPr id="15" name="Ligne">
            <a:extLst>
              <a:ext uri="{FF2B5EF4-FFF2-40B4-BE49-F238E27FC236}">
                <a16:creationId xmlns:a16="http://schemas.microsoft.com/office/drawing/2014/main" id="{D8A8E13C-1485-1842-8503-B896432E9C67}"/>
              </a:ext>
            </a:extLst>
          </p:cNvPr>
          <p:cNvSpPr/>
          <p:nvPr/>
        </p:nvSpPr>
        <p:spPr>
          <a:xfrm>
            <a:off x="4500248" y="12549045"/>
            <a:ext cx="17710553" cy="1"/>
          </a:xfrm>
          <a:prstGeom prst="line">
            <a:avLst/>
          </a:prstGeom>
          <a:ln w="12700">
            <a:solidFill>
              <a:srgbClr val="FFFFFF"/>
            </a:solidFill>
            <a:miter lim="400000"/>
          </a:ln>
        </p:spPr>
        <p:txBody>
          <a:bodyPr lIns="50800" tIns="50800" rIns="50800" bIns="50800" anchor="ctr"/>
          <a:lstStyle/>
          <a:p>
            <a:pPr marL="0" marR="0" lvl="0" indent="0" algn="ctr" defTabSz="2438338" rtl="0" eaLnBrk="1" fontAlgn="auto" latinLnBrk="0" hangingPunct="0">
              <a:lnSpc>
                <a:spcPct val="100000"/>
              </a:lnSpc>
              <a:spcBef>
                <a:spcPts val="0"/>
              </a:spcBef>
              <a:spcAft>
                <a:spcPts val="0"/>
              </a:spcAft>
              <a:buClrTx/>
              <a:buSzTx/>
              <a:buFontTx/>
              <a:buNone/>
              <a:tabLst/>
              <a:defRPr/>
            </a:pPr>
            <a:endParaRPr kumimoji="0" sz="2400" b="0" i="0" u="none" strike="noStrike" kern="0" cap="none" spc="0" normalizeH="0" baseline="0" noProof="0">
              <a:ln>
                <a:noFill/>
              </a:ln>
              <a:solidFill>
                <a:srgbClr val="5E5E5E"/>
              </a:solidFill>
              <a:effectLst/>
              <a:uLnTx/>
              <a:uFillTx/>
              <a:latin typeface="Helvetica Neue"/>
              <a:ea typeface="Helvetica Neue"/>
              <a:cs typeface="Helvetica Neue"/>
              <a:sym typeface="Helvetica Neue"/>
            </a:endParaRPr>
          </a:p>
        </p:txBody>
      </p:sp>
      <p:pic>
        <p:nvPicPr>
          <p:cNvPr id="2" name="Image 1">
            <a:extLst>
              <a:ext uri="{FF2B5EF4-FFF2-40B4-BE49-F238E27FC236}">
                <a16:creationId xmlns:a16="http://schemas.microsoft.com/office/drawing/2014/main" id="{D55B0020-C97D-4D66-8F97-9B80F5AB317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250" b="98000" l="5587" r="93855">
                        <a14:foregroundMark x1="33520" y1="55750" x2="33520" y2="55750"/>
                        <a14:foregroundMark x1="87151" y1="9250" x2="87151" y2="9250"/>
                        <a14:foregroundMark x1="94972" y1="5250" x2="94972" y2="5250"/>
                        <a14:foregroundMark x1="91620" y1="1250" x2="91620" y2="1250"/>
                        <a14:foregroundMark x1="6145" y1="75000" x2="6145" y2="75000"/>
                        <a14:foregroundMark x1="26816" y1="91250" x2="26816" y2="91250"/>
                        <a14:foregroundMark x1="22905" y1="95500" x2="22905" y2="95500"/>
                        <a14:foregroundMark x1="20670" y1="98000" x2="20670" y2="98000"/>
                      </a14:backgroundRemoval>
                    </a14:imgEffect>
                  </a14:imgLayer>
                </a14:imgProps>
              </a:ext>
            </a:extLst>
          </a:blip>
          <a:stretch>
            <a:fillRect/>
          </a:stretch>
        </p:blipFill>
        <p:spPr>
          <a:xfrm>
            <a:off x="19858892" y="3221243"/>
            <a:ext cx="3753488" cy="8387683"/>
          </a:xfrm>
          <a:prstGeom prst="rect">
            <a:avLst/>
          </a:prstGeom>
        </p:spPr>
      </p:pic>
      <p:sp>
        <p:nvSpPr>
          <p:cNvPr id="10" name="Ligne">
            <a:extLst>
              <a:ext uri="{FF2B5EF4-FFF2-40B4-BE49-F238E27FC236}">
                <a16:creationId xmlns:a16="http://schemas.microsoft.com/office/drawing/2014/main" id="{F763BA3B-D624-4A2F-A2A1-12575BE88A98}"/>
              </a:ext>
            </a:extLst>
          </p:cNvPr>
          <p:cNvSpPr/>
          <p:nvPr/>
        </p:nvSpPr>
        <p:spPr>
          <a:xfrm>
            <a:off x="4524138" y="1626866"/>
            <a:ext cx="17710553" cy="1"/>
          </a:xfrm>
          <a:prstGeom prst="line">
            <a:avLst/>
          </a:prstGeom>
          <a:ln w="12700">
            <a:solidFill>
              <a:srgbClr val="FFFFFF"/>
            </a:solidFill>
            <a:miter lim="400000"/>
          </a:ln>
        </p:spPr>
        <p:txBody>
          <a:bodyPr lIns="50800" tIns="50800" rIns="50800" bIns="50800" anchor="ctr"/>
          <a:lstStyle/>
          <a:p>
            <a:endParaRPr/>
          </a:p>
        </p:txBody>
      </p:sp>
      <p:sp>
        <p:nvSpPr>
          <p:cNvPr id="13" name="LANCEMENT  DE LA MISSION">
            <a:extLst>
              <a:ext uri="{FF2B5EF4-FFF2-40B4-BE49-F238E27FC236}">
                <a16:creationId xmlns:a16="http://schemas.microsoft.com/office/drawing/2014/main" id="{36A806A0-52B1-483A-A149-F5A6B0828409}"/>
              </a:ext>
            </a:extLst>
          </p:cNvPr>
          <p:cNvSpPr txBox="1"/>
          <p:nvPr/>
        </p:nvSpPr>
        <p:spPr>
          <a:xfrm>
            <a:off x="4524138" y="730168"/>
            <a:ext cx="19637124" cy="7723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l">
              <a:lnSpc>
                <a:spcPct val="80000"/>
              </a:lnSpc>
              <a:defRPr sz="18000">
                <a:solidFill>
                  <a:srgbClr val="FFFFFF"/>
                </a:solidFill>
                <a:latin typeface="Montserrat Bold"/>
                <a:ea typeface="Montserrat Bold"/>
                <a:cs typeface="Montserrat Bold"/>
                <a:sym typeface="Montserrat Bold"/>
              </a:defRPr>
            </a:pPr>
            <a:r>
              <a:rPr lang="fr-FR" sz="5400" dirty="0"/>
              <a:t>PROTOCOL ACOUSTIC SIGNATURE AUTHENTICATION</a:t>
            </a:r>
          </a:p>
        </p:txBody>
      </p:sp>
    </p:spTree>
    <p:extLst>
      <p:ext uri="{BB962C8B-B14F-4D97-AF65-F5344CB8AC3E}">
        <p14:creationId xmlns:p14="http://schemas.microsoft.com/office/powerpoint/2010/main" val="29838418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7000" fill="hold" tmFilter="0, 0; .2, .5; .8, .5; 1, 0"/>
                                        <p:tgtEl>
                                          <p:spTgt spid="15"/>
                                        </p:tgtEl>
                                      </p:cBhvr>
                                    </p:animEffect>
                                    <p:animScale>
                                      <p:cBhvr>
                                        <p:cTn id="7" dur="3500" autoRev="1" fill="hold"/>
                                        <p:tgtEl>
                                          <p:spTgt spid="15"/>
                                        </p:tgtEl>
                                      </p:cBhvr>
                                      <p:by x="105000" y="105000"/>
                                    </p:animScale>
                                  </p:childTnLst>
                                </p:cTn>
                              </p:par>
                            </p:childTnLst>
                          </p:cTn>
                        </p:par>
                        <p:par>
                          <p:cTn id="8" fill="hold">
                            <p:stCondLst>
                              <p:cond delay="7000"/>
                            </p:stCondLst>
                            <p:childTnLst>
                              <p:par>
                                <p:cTn id="9" presetID="26" presetClass="emph" presetSubtype="0" fill="hold" grpId="0" nodeType="afterEffect">
                                  <p:stCondLst>
                                    <p:cond delay="0"/>
                                  </p:stCondLst>
                                  <p:childTnLst>
                                    <p:animEffect transition="out" filter="fade">
                                      <p:cBhvr>
                                        <p:cTn id="10" dur="7000" fill="hold" tmFilter="0, 0; .2, .5; .8, .5; 1, 0"/>
                                        <p:tgtEl>
                                          <p:spTgt spid="10"/>
                                        </p:tgtEl>
                                      </p:cBhvr>
                                    </p:animEffect>
                                    <p:animScale>
                                      <p:cBhvr>
                                        <p:cTn id="11" dur="350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advAuto="0"/>
      <p:bldP spid="10" grpId="0"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2D80"/>
            </a:gs>
            <a:gs pos="100000">
              <a:srgbClr val="006A7D"/>
            </a:gs>
          </a:gsLst>
          <a:lin ang="2403961" scaled="0"/>
        </a:gradFill>
        <a:effectLst/>
      </p:bgPr>
    </p:bg>
    <p:spTree>
      <p:nvGrpSpPr>
        <p:cNvPr id="1" name=""/>
        <p:cNvGrpSpPr/>
        <p:nvPr/>
      </p:nvGrpSpPr>
      <p:grpSpPr>
        <a:xfrm>
          <a:off x="0" y="0"/>
          <a:ext cx="0" cy="0"/>
          <a:chOff x="0" y="0"/>
          <a:chExt cx="0" cy="0"/>
        </a:xfrm>
      </p:grpSpPr>
      <p:sp>
        <p:nvSpPr>
          <p:cNvPr id="176" name="MISSION  CONFIDENTIELLE"/>
          <p:cNvSpPr txBox="1"/>
          <p:nvPr/>
        </p:nvSpPr>
        <p:spPr>
          <a:xfrm>
            <a:off x="850101" y="12431048"/>
            <a:ext cx="2055458" cy="609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0" marR="0" lvl="0" indent="0" algn="l" defTabSz="2438338" rtl="0" eaLnBrk="1" fontAlgn="auto" latinLnBrk="0" hangingPunct="0">
              <a:lnSpc>
                <a:spcPct val="100000"/>
              </a:lnSpc>
              <a:spcBef>
                <a:spcPts val="0"/>
              </a:spcBef>
              <a:spcAft>
                <a:spcPts val="0"/>
              </a:spcAft>
              <a:buClrTx/>
              <a:buSzTx/>
              <a:buFontTx/>
              <a:buNone/>
              <a:tabLst/>
              <a:defRPr sz="1700">
                <a:solidFill>
                  <a:srgbClr val="FFFFFF"/>
                </a:solidFill>
                <a:latin typeface="Montserrat Regular"/>
                <a:ea typeface="Montserrat Regular"/>
                <a:cs typeface="Montserrat Regular"/>
                <a:sym typeface="Montserrat Regular"/>
              </a:defRPr>
            </a:pPr>
            <a:r>
              <a:rPr kumimoji="0" sz="1700" b="0" i="0" u="none" strike="noStrike" kern="0" cap="none" spc="0" normalizeH="0" baseline="0" noProof="0">
                <a:ln>
                  <a:noFill/>
                </a:ln>
                <a:solidFill>
                  <a:srgbClr val="FFFFFF"/>
                </a:solidFill>
                <a:effectLst/>
                <a:uLnTx/>
                <a:uFillTx/>
                <a:latin typeface="Montserrat Regular"/>
                <a:sym typeface="Montserrat Regular"/>
              </a:rPr>
              <a:t>MISSION </a:t>
            </a:r>
            <a:br>
              <a:rPr kumimoji="0" sz="1700" b="0" i="0" u="none" strike="noStrike" kern="0" cap="none" spc="0" normalizeH="0" baseline="0" noProof="0">
                <a:ln>
                  <a:noFill/>
                </a:ln>
                <a:solidFill>
                  <a:srgbClr val="FFFFFF"/>
                </a:solidFill>
                <a:effectLst/>
                <a:uLnTx/>
                <a:uFillTx/>
                <a:latin typeface="Montserrat Regular"/>
                <a:sym typeface="Montserrat Regular"/>
              </a:rPr>
            </a:br>
            <a:r>
              <a:rPr kumimoji="0" sz="1700" b="0" i="0" u="none" strike="noStrike" kern="0" cap="none" spc="0" normalizeH="0" baseline="0" noProof="0">
                <a:ln>
                  <a:noFill/>
                </a:ln>
                <a:solidFill>
                  <a:srgbClr val="FFFFFF"/>
                </a:solidFill>
                <a:effectLst/>
                <a:uLnTx/>
                <a:uFillTx/>
                <a:latin typeface="Montserrat Regular"/>
                <a:sym typeface="Montserrat Regular"/>
              </a:rPr>
              <a:t>CONFIDENTIELLE</a:t>
            </a:r>
          </a:p>
        </p:txBody>
      </p:sp>
      <p:sp>
        <p:nvSpPr>
          <p:cNvPr id="177" name="20.02.2021"/>
          <p:cNvSpPr txBox="1"/>
          <p:nvPr/>
        </p:nvSpPr>
        <p:spPr>
          <a:xfrm>
            <a:off x="894155" y="11992121"/>
            <a:ext cx="1096454"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1700">
                <a:solidFill>
                  <a:srgbClr val="FFFFFF"/>
                </a:solidFill>
                <a:latin typeface="Montserrat Regular"/>
                <a:ea typeface="Montserrat Regular"/>
                <a:cs typeface="Montserrat Regular"/>
                <a:sym typeface="Montserrat Regular"/>
              </a:defRPr>
            </a:lvl1pPr>
          </a:lstStyle>
          <a:p>
            <a:pPr marL="0" marR="0" lvl="0" indent="0" algn="l" defTabSz="2438338" rtl="0" eaLnBrk="1" fontAlgn="auto" latinLnBrk="0" hangingPunct="0">
              <a:lnSpc>
                <a:spcPct val="100000"/>
              </a:lnSpc>
              <a:spcBef>
                <a:spcPts val="0"/>
              </a:spcBef>
              <a:spcAft>
                <a:spcPts val="0"/>
              </a:spcAft>
              <a:buClrTx/>
              <a:buSzTx/>
              <a:buFontTx/>
              <a:buNone/>
              <a:tabLst/>
              <a:defRPr/>
            </a:pPr>
            <a:r>
              <a:rPr lang="fr-FR" dirty="0"/>
              <a:t>07</a:t>
            </a:r>
            <a:r>
              <a:rPr kumimoji="0" sz="1700" b="0" i="0" u="none" strike="noStrike" kern="0" cap="none" spc="0" normalizeH="0" baseline="0" noProof="0" dirty="0">
                <a:ln>
                  <a:noFill/>
                </a:ln>
                <a:solidFill>
                  <a:srgbClr val="FFFFFF"/>
                </a:solidFill>
                <a:effectLst/>
                <a:uLnTx/>
                <a:uFillTx/>
                <a:latin typeface="Montserrat Regular"/>
                <a:sym typeface="Montserrat Regular"/>
              </a:rPr>
              <a:t>.0</a:t>
            </a:r>
            <a:r>
              <a:rPr kumimoji="0" lang="fr-FR" sz="1700" b="0" i="0" u="none" strike="noStrike" kern="0" cap="none" spc="0" normalizeH="0" baseline="0" noProof="0" dirty="0">
                <a:ln>
                  <a:noFill/>
                </a:ln>
                <a:solidFill>
                  <a:srgbClr val="FFFFFF"/>
                </a:solidFill>
                <a:effectLst/>
                <a:uLnTx/>
                <a:uFillTx/>
                <a:latin typeface="Montserrat Regular"/>
                <a:sym typeface="Montserrat Regular"/>
              </a:rPr>
              <a:t>5</a:t>
            </a:r>
            <a:r>
              <a:rPr kumimoji="0" sz="1700" b="0" i="0" u="none" strike="noStrike" kern="0" cap="none" spc="0" normalizeH="0" baseline="0" noProof="0" dirty="0">
                <a:ln>
                  <a:noFill/>
                </a:ln>
                <a:solidFill>
                  <a:srgbClr val="FFFFFF"/>
                </a:solidFill>
                <a:effectLst/>
                <a:uLnTx/>
                <a:uFillTx/>
                <a:latin typeface="Montserrat Regular"/>
                <a:sym typeface="Montserrat Regular"/>
              </a:rPr>
              <a:t>.2021</a:t>
            </a:r>
          </a:p>
        </p:txBody>
      </p:sp>
      <p:pic>
        <p:nvPicPr>
          <p:cNvPr id="178" name="Image" descr="Image"/>
          <p:cNvPicPr>
            <a:picLocks noChangeAspect="1"/>
          </p:cNvPicPr>
          <p:nvPr/>
        </p:nvPicPr>
        <p:blipFill>
          <a:blip r:embed="rId3">
            <a:extLst/>
          </a:blip>
          <a:stretch>
            <a:fillRect/>
          </a:stretch>
        </p:blipFill>
        <p:spPr>
          <a:xfrm>
            <a:off x="861092" y="769773"/>
            <a:ext cx="2681788" cy="1535566"/>
          </a:xfrm>
          <a:prstGeom prst="rect">
            <a:avLst/>
          </a:prstGeom>
          <a:ln w="12700">
            <a:miter lim="400000"/>
          </a:ln>
        </p:spPr>
      </p:pic>
      <p:sp>
        <p:nvSpPr>
          <p:cNvPr id="9" name="MISSION DE SAUVETAGE D’URGENCE">
            <a:extLst>
              <a:ext uri="{FF2B5EF4-FFF2-40B4-BE49-F238E27FC236}">
                <a16:creationId xmlns:a16="http://schemas.microsoft.com/office/drawing/2014/main" id="{37008F53-EAD5-F240-B828-1868C2E32B86}"/>
              </a:ext>
            </a:extLst>
          </p:cNvPr>
          <p:cNvSpPr txBox="1"/>
          <p:nvPr/>
        </p:nvSpPr>
        <p:spPr>
          <a:xfrm>
            <a:off x="4519851" y="2632996"/>
            <a:ext cx="13909102" cy="82278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nchorCtr="0">
            <a:spAutoFit/>
          </a:bodyPr>
          <a:lstStyle>
            <a:lvl1pPr>
              <a:defRPr sz="4000">
                <a:solidFill>
                  <a:srgbClr val="FFFFFF"/>
                </a:solidFill>
                <a:latin typeface="Montserrat Regular"/>
                <a:ea typeface="Montserrat Regular"/>
                <a:cs typeface="Montserrat Regular"/>
                <a:sym typeface="Montserrat Regular"/>
              </a:defRPr>
            </a:lvl1pPr>
          </a:lstStyle>
          <a:p>
            <a:pPr marL="571500" marR="0" lvl="0" indent="-571500" algn="l" defTabSz="2438338" rtl="0" eaLnBrk="1" fontAlgn="auto" latinLnBrk="0" hangingPunct="0">
              <a:lnSpc>
                <a:spcPct val="100000"/>
              </a:lnSpc>
              <a:spcBef>
                <a:spcPts val="0"/>
              </a:spcBef>
              <a:spcAft>
                <a:spcPts val="0"/>
              </a:spcAft>
              <a:buClrTx/>
              <a:buSzTx/>
              <a:buFontTx/>
              <a:buChar char="-"/>
              <a:tabLst/>
              <a:defRPr/>
            </a:pPr>
            <a:endParaRPr kumimoji="0" lang="fr-FR" sz="4400" b="0" i="0" u="none" strike="noStrike" kern="0" cap="none" spc="0" normalizeH="0" baseline="0" noProof="0" dirty="0">
              <a:ln>
                <a:noFill/>
              </a:ln>
              <a:solidFill>
                <a:srgbClr val="FFFFFF"/>
              </a:solidFill>
              <a:effectLst/>
              <a:uLnTx/>
              <a:uFillTx/>
              <a:latin typeface="Montserrat Regular"/>
              <a:sym typeface="Montserrat Regular"/>
            </a:endParaRPr>
          </a:p>
          <a:p>
            <a:pPr lvl="0" algn="l">
              <a:defRPr/>
            </a:pPr>
            <a:r>
              <a:rPr lang="en-US" sz="4400" dirty="0"/>
              <a:t>An official test of the devices will be organized by the management of GITECH. To check the quality of the invented instruments, each team will have to use their instruments live to play a known melody of a few notes.</a:t>
            </a:r>
          </a:p>
          <a:p>
            <a:pPr lvl="0" algn="l">
              <a:defRPr/>
            </a:pPr>
            <a:endParaRPr lang="fr-FR" sz="4400" dirty="0"/>
          </a:p>
          <a:p>
            <a:pPr lvl="0" algn="l">
              <a:defRPr/>
            </a:pPr>
            <a:r>
              <a:rPr lang="en-US" sz="4400" dirty="0"/>
              <a:t>If the other teams manage to recognize the melody, it is a sign of the acoustic quality of the instruments</a:t>
            </a:r>
            <a:r>
              <a:rPr lang="fr-FR" sz="4400" dirty="0"/>
              <a:t>.</a:t>
            </a:r>
          </a:p>
          <a:p>
            <a:pPr marR="0" lvl="0" algn="l" defTabSz="2438338" rtl="0" eaLnBrk="1" fontAlgn="auto" latinLnBrk="0" hangingPunct="0">
              <a:lnSpc>
                <a:spcPct val="100000"/>
              </a:lnSpc>
              <a:spcBef>
                <a:spcPts val="0"/>
              </a:spcBef>
              <a:spcAft>
                <a:spcPts val="0"/>
              </a:spcAft>
              <a:buClrTx/>
              <a:buSzTx/>
              <a:tabLst/>
              <a:defRPr/>
            </a:pPr>
            <a:endParaRPr lang="fr-FR" sz="4400" dirty="0"/>
          </a:p>
          <a:p>
            <a:pPr marR="0" lvl="0" algn="l" defTabSz="2438338" rtl="0" eaLnBrk="1" fontAlgn="auto" latinLnBrk="0" hangingPunct="0">
              <a:lnSpc>
                <a:spcPct val="100000"/>
              </a:lnSpc>
              <a:spcBef>
                <a:spcPts val="0"/>
              </a:spcBef>
              <a:spcAft>
                <a:spcPts val="0"/>
              </a:spcAft>
              <a:buClrTx/>
              <a:buSzTx/>
              <a:tabLst/>
              <a:defRPr/>
            </a:pPr>
            <a:endParaRPr lang="fr-FR" sz="4400" dirty="0"/>
          </a:p>
        </p:txBody>
      </p:sp>
      <p:sp>
        <p:nvSpPr>
          <p:cNvPr id="15" name="Ligne">
            <a:extLst>
              <a:ext uri="{FF2B5EF4-FFF2-40B4-BE49-F238E27FC236}">
                <a16:creationId xmlns:a16="http://schemas.microsoft.com/office/drawing/2014/main" id="{D8A8E13C-1485-1842-8503-B896432E9C67}"/>
              </a:ext>
            </a:extLst>
          </p:cNvPr>
          <p:cNvSpPr/>
          <p:nvPr/>
        </p:nvSpPr>
        <p:spPr>
          <a:xfrm>
            <a:off x="4519850" y="12951973"/>
            <a:ext cx="17710553" cy="1"/>
          </a:xfrm>
          <a:prstGeom prst="line">
            <a:avLst/>
          </a:prstGeom>
          <a:ln w="12700">
            <a:solidFill>
              <a:srgbClr val="FFFFFF"/>
            </a:solidFill>
            <a:miter lim="400000"/>
          </a:ln>
        </p:spPr>
        <p:txBody>
          <a:bodyPr lIns="50800" tIns="50800" rIns="50800" bIns="50800" anchor="ctr"/>
          <a:lstStyle/>
          <a:p>
            <a:pPr marL="0" marR="0" lvl="0" indent="0" algn="ctr" defTabSz="2438338" rtl="0" eaLnBrk="1" fontAlgn="auto" latinLnBrk="0" hangingPunct="0">
              <a:lnSpc>
                <a:spcPct val="100000"/>
              </a:lnSpc>
              <a:spcBef>
                <a:spcPts val="0"/>
              </a:spcBef>
              <a:spcAft>
                <a:spcPts val="0"/>
              </a:spcAft>
              <a:buClrTx/>
              <a:buSzTx/>
              <a:buFontTx/>
              <a:buNone/>
              <a:tabLst/>
              <a:defRPr/>
            </a:pPr>
            <a:endParaRPr kumimoji="0" sz="2400" b="0" i="0" u="none" strike="noStrike" kern="0" cap="none" spc="0" normalizeH="0" baseline="0" noProof="0">
              <a:ln>
                <a:noFill/>
              </a:ln>
              <a:solidFill>
                <a:srgbClr val="5E5E5E"/>
              </a:solidFill>
              <a:effectLst/>
              <a:uLnTx/>
              <a:uFillTx/>
              <a:latin typeface="Helvetica Neue"/>
              <a:ea typeface="Helvetica Neue"/>
              <a:cs typeface="Helvetica Neue"/>
              <a:sym typeface="Helvetica Neue"/>
            </a:endParaRPr>
          </a:p>
        </p:txBody>
      </p:sp>
      <p:pic>
        <p:nvPicPr>
          <p:cNvPr id="3" name="Image 2">
            <a:extLst>
              <a:ext uri="{FF2B5EF4-FFF2-40B4-BE49-F238E27FC236}">
                <a16:creationId xmlns:a16="http://schemas.microsoft.com/office/drawing/2014/main" id="{FE41CE66-DEC8-478B-9865-40448F67B0A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2667" b="96167" l="5526" r="96435">
                        <a14:foregroundMark x1="21390" y1="6333" x2="21390" y2="6333"/>
                        <a14:foregroundMark x1="42246" y1="6833" x2="42246" y2="6833"/>
                        <a14:foregroundMark x1="5882" y1="6500" x2="5882" y2="6500"/>
                        <a14:foregroundMark x1="92870" y1="50333" x2="92870" y2="50333"/>
                        <a14:foregroundMark x1="96613" y1="60000" x2="96613" y2="60000"/>
                        <a14:foregroundMark x1="67914" y1="92000" x2="67914" y2="92000"/>
                        <a14:foregroundMark x1="60606" y1="96333" x2="60606" y2="96333"/>
                        <a14:foregroundMark x1="26381" y1="2667" x2="26381" y2="2667"/>
                      </a14:backgroundRemoval>
                    </a14:imgEffect>
                  </a14:imgLayer>
                </a14:imgProps>
              </a:ext>
              <a:ext uri="{28A0092B-C50C-407E-A947-70E740481C1C}">
                <a14:useLocalDpi xmlns:a14="http://schemas.microsoft.com/office/drawing/2010/main" val="0"/>
              </a:ext>
            </a:extLst>
          </a:blip>
          <a:stretch>
            <a:fillRect/>
          </a:stretch>
        </p:blipFill>
        <p:spPr>
          <a:xfrm>
            <a:off x="18428952" y="4133308"/>
            <a:ext cx="4804296" cy="5138284"/>
          </a:xfrm>
          <a:prstGeom prst="rect">
            <a:avLst/>
          </a:prstGeom>
        </p:spPr>
      </p:pic>
      <p:sp>
        <p:nvSpPr>
          <p:cNvPr id="11" name="Ligne">
            <a:extLst>
              <a:ext uri="{FF2B5EF4-FFF2-40B4-BE49-F238E27FC236}">
                <a16:creationId xmlns:a16="http://schemas.microsoft.com/office/drawing/2014/main" id="{1B555DF0-1395-4323-9996-699E2519C969}"/>
              </a:ext>
            </a:extLst>
          </p:cNvPr>
          <p:cNvSpPr/>
          <p:nvPr/>
        </p:nvSpPr>
        <p:spPr>
          <a:xfrm>
            <a:off x="4524138" y="1626866"/>
            <a:ext cx="17710553" cy="1"/>
          </a:xfrm>
          <a:prstGeom prst="line">
            <a:avLst/>
          </a:prstGeom>
          <a:ln w="12700">
            <a:solidFill>
              <a:srgbClr val="FFFFFF"/>
            </a:solidFill>
            <a:miter lim="400000"/>
          </a:ln>
        </p:spPr>
        <p:txBody>
          <a:bodyPr lIns="50800" tIns="50800" rIns="50800" bIns="50800" anchor="ctr"/>
          <a:lstStyle/>
          <a:p>
            <a:endParaRPr/>
          </a:p>
        </p:txBody>
      </p:sp>
      <p:sp>
        <p:nvSpPr>
          <p:cNvPr id="12" name="LANCEMENT  DE LA MISSION">
            <a:extLst>
              <a:ext uri="{FF2B5EF4-FFF2-40B4-BE49-F238E27FC236}">
                <a16:creationId xmlns:a16="http://schemas.microsoft.com/office/drawing/2014/main" id="{A7D5B13B-F30E-4891-BEB4-CF98B2A538DE}"/>
              </a:ext>
            </a:extLst>
          </p:cNvPr>
          <p:cNvSpPr txBox="1"/>
          <p:nvPr/>
        </p:nvSpPr>
        <p:spPr>
          <a:xfrm>
            <a:off x="4524138" y="730168"/>
            <a:ext cx="19637124" cy="7723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l">
              <a:lnSpc>
                <a:spcPct val="80000"/>
              </a:lnSpc>
              <a:defRPr sz="18000">
                <a:solidFill>
                  <a:srgbClr val="FFFFFF"/>
                </a:solidFill>
                <a:latin typeface="Montserrat Bold"/>
                <a:ea typeface="Montserrat Bold"/>
                <a:cs typeface="Montserrat Bold"/>
                <a:sym typeface="Montserrat Bold"/>
              </a:defRPr>
            </a:pPr>
            <a:r>
              <a:rPr lang="fr-FR" sz="5400" dirty="0"/>
              <a:t>PROTOCOL ACOUSTIC SIGNATURE AUTHENTICATION</a:t>
            </a:r>
          </a:p>
        </p:txBody>
      </p:sp>
    </p:spTree>
    <p:extLst>
      <p:ext uri="{BB962C8B-B14F-4D97-AF65-F5344CB8AC3E}">
        <p14:creationId xmlns:p14="http://schemas.microsoft.com/office/powerpoint/2010/main" val="378195139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7000" fill="hold" tmFilter="0, 0; .2, .5; .8, .5; 1, 0"/>
                                        <p:tgtEl>
                                          <p:spTgt spid="15"/>
                                        </p:tgtEl>
                                      </p:cBhvr>
                                    </p:animEffect>
                                    <p:animScale>
                                      <p:cBhvr>
                                        <p:cTn id="7" dur="3500" autoRev="1" fill="hold"/>
                                        <p:tgtEl>
                                          <p:spTgt spid="15"/>
                                        </p:tgtEl>
                                      </p:cBhvr>
                                      <p:by x="105000" y="105000"/>
                                    </p:animScale>
                                  </p:childTnLst>
                                </p:cTn>
                              </p:par>
                            </p:childTnLst>
                          </p:cTn>
                        </p:par>
                        <p:par>
                          <p:cTn id="8" fill="hold">
                            <p:stCondLst>
                              <p:cond delay="7000"/>
                            </p:stCondLst>
                            <p:childTnLst>
                              <p:par>
                                <p:cTn id="9" presetID="26" presetClass="emph" presetSubtype="0" fill="hold" grpId="0" nodeType="afterEffect">
                                  <p:stCondLst>
                                    <p:cond delay="0"/>
                                  </p:stCondLst>
                                  <p:childTnLst>
                                    <p:animEffect transition="out" filter="fade">
                                      <p:cBhvr>
                                        <p:cTn id="10" dur="7000" fill="hold" tmFilter="0, 0; .2, .5; .8, .5; 1, 0"/>
                                        <p:tgtEl>
                                          <p:spTgt spid="11"/>
                                        </p:tgtEl>
                                      </p:cBhvr>
                                    </p:animEffect>
                                    <p:animScale>
                                      <p:cBhvr>
                                        <p:cTn id="11" dur="350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advAuto="0"/>
      <p:bldP spid="11" grpId="0" animBg="1" advAuto="0"/>
    </p:bldLst>
  </p:timing>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743</TotalTime>
  <Words>287</Words>
  <Application>Microsoft Office PowerPoint</Application>
  <PresentationFormat>Personnalisé</PresentationFormat>
  <Paragraphs>29</Paragraphs>
  <Slides>4</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Helvetica Neue</vt:lpstr>
      <vt:lpstr>Helvetica Neue Medium</vt:lpstr>
      <vt:lpstr>Montserrat</vt:lpstr>
      <vt:lpstr>Montserrat Bold</vt:lpstr>
      <vt:lpstr>Montserrat Regular</vt:lpstr>
      <vt:lpstr>21_BasicWhite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fred</dc:creator>
  <cp:lastModifiedBy>fred</cp:lastModifiedBy>
  <cp:revision>32</cp:revision>
  <cp:lastPrinted>2021-11-02T14:26:34Z</cp:lastPrinted>
  <dcterms:modified xsi:type="dcterms:W3CDTF">2022-10-31T09:33:00Z</dcterms:modified>
</cp:coreProperties>
</file>